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90" r:id="rId17"/>
    <p:sldId id="291" r:id="rId18"/>
    <p:sldId id="292" r:id="rId19"/>
    <p:sldId id="295" r:id="rId20"/>
    <p:sldId id="300" r:id="rId21"/>
    <p:sldId id="301" r:id="rId22"/>
    <p:sldId id="305" r:id="rId23"/>
    <p:sldId id="306" r:id="rId24"/>
    <p:sldId id="302" r:id="rId25"/>
    <p:sldId id="297" r:id="rId26"/>
    <p:sldId id="298" r:id="rId27"/>
    <p:sldId id="304" r:id="rId28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24" autoAdjust="0"/>
  </p:normalViewPr>
  <p:slideViewPr>
    <p:cSldViewPr>
      <p:cViewPr>
        <p:scale>
          <a:sx n="62" d="100"/>
          <a:sy n="62" d="100"/>
        </p:scale>
        <p:origin x="-84" y="-3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3BA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6887" y="1139444"/>
            <a:ext cx="10898225" cy="1987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EAEFD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EAEFD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EAEFD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2C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034028" y="731518"/>
            <a:ext cx="8157971" cy="612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2C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0225" y="180797"/>
            <a:ext cx="11731548" cy="15487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EAEFD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1612" y="1765172"/>
            <a:ext cx="11288775" cy="4728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heavy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www.ipubi.pe.gov.b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0862" y="154432"/>
            <a:ext cx="408622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0" dirty="0">
                <a:solidFill>
                  <a:srgbClr val="EAEFDF"/>
                </a:solidFill>
                <a:latin typeface="Arial Black"/>
                <a:cs typeface="Arial Black"/>
              </a:rPr>
              <a:t>L</a:t>
            </a:r>
            <a:r>
              <a:rPr sz="14000" spc="70" dirty="0">
                <a:solidFill>
                  <a:srgbClr val="EAEFDF"/>
                </a:solidFill>
                <a:latin typeface="Arial Black"/>
                <a:cs typeface="Arial Black"/>
              </a:rPr>
              <a:t>D</a:t>
            </a:r>
            <a:r>
              <a:rPr sz="14000" spc="5" dirty="0">
                <a:solidFill>
                  <a:srgbClr val="EAEFDF"/>
                </a:solidFill>
                <a:latin typeface="Arial Black"/>
                <a:cs typeface="Arial Black"/>
              </a:rPr>
              <a:t>O</a:t>
            </a:r>
            <a:endParaRPr sz="140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609600"/>
            <a:ext cx="5750052" cy="3480816"/>
            <a:chOff x="0" y="0"/>
            <a:chExt cx="5750052" cy="3480816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750052" cy="34808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4088" y="2205227"/>
              <a:ext cx="3614928" cy="8458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1293" y="2228595"/>
              <a:ext cx="3521075" cy="752475"/>
            </a:xfrm>
            <a:custGeom>
              <a:avLst/>
              <a:gdLst/>
              <a:ahLst/>
              <a:cxnLst/>
              <a:rect l="l" t="t" r="r" b="b"/>
              <a:pathLst>
                <a:path w="3521075" h="752475">
                  <a:moveTo>
                    <a:pt x="1333665" y="0"/>
                  </a:moveTo>
                  <a:lnTo>
                    <a:pt x="1275663" y="3308"/>
                  </a:lnTo>
                  <a:lnTo>
                    <a:pt x="1223892" y="13236"/>
                  </a:lnTo>
                  <a:lnTo>
                    <a:pt x="1178363" y="29791"/>
                  </a:lnTo>
                  <a:lnTo>
                    <a:pt x="1139088" y="52978"/>
                  </a:lnTo>
                  <a:lnTo>
                    <a:pt x="1106081" y="82803"/>
                  </a:lnTo>
                  <a:lnTo>
                    <a:pt x="1083263" y="113896"/>
                  </a:lnTo>
                  <a:lnTo>
                    <a:pt x="1064594" y="151924"/>
                  </a:lnTo>
                  <a:lnTo>
                    <a:pt x="1050074" y="196881"/>
                  </a:lnTo>
                  <a:lnTo>
                    <a:pt x="1039702" y="248760"/>
                  </a:lnTo>
                  <a:lnTo>
                    <a:pt x="1033479" y="307552"/>
                  </a:lnTo>
                  <a:lnTo>
                    <a:pt x="1031485" y="370713"/>
                  </a:lnTo>
                  <a:lnTo>
                    <a:pt x="1031416" y="373761"/>
                  </a:lnTo>
                  <a:lnTo>
                    <a:pt x="1032311" y="414522"/>
                  </a:lnTo>
                  <a:lnTo>
                    <a:pt x="1035040" y="453945"/>
                  </a:lnTo>
                  <a:lnTo>
                    <a:pt x="1046010" y="527303"/>
                  </a:lnTo>
                  <a:lnTo>
                    <a:pt x="1063615" y="589676"/>
                  </a:lnTo>
                  <a:lnTo>
                    <a:pt x="1087031" y="637286"/>
                  </a:lnTo>
                  <a:lnTo>
                    <a:pt x="1128290" y="687022"/>
                  </a:lnTo>
                  <a:lnTo>
                    <a:pt x="1179741" y="723138"/>
                  </a:lnTo>
                  <a:lnTo>
                    <a:pt x="1245161" y="745140"/>
                  </a:lnTo>
                  <a:lnTo>
                    <a:pt x="1284486" y="750641"/>
                  </a:lnTo>
                  <a:lnTo>
                    <a:pt x="1328204" y="752475"/>
                  </a:lnTo>
                  <a:lnTo>
                    <a:pt x="1389864" y="748802"/>
                  </a:lnTo>
                  <a:lnTo>
                    <a:pt x="1443776" y="737783"/>
                  </a:lnTo>
                  <a:lnTo>
                    <a:pt x="1489934" y="719419"/>
                  </a:lnTo>
                  <a:lnTo>
                    <a:pt x="1528331" y="693709"/>
                  </a:lnTo>
                  <a:lnTo>
                    <a:pt x="1558963" y="660653"/>
                  </a:lnTo>
                  <a:lnTo>
                    <a:pt x="1579452" y="627094"/>
                  </a:lnTo>
                  <a:lnTo>
                    <a:pt x="1584833" y="614426"/>
                  </a:lnTo>
                  <a:lnTo>
                    <a:pt x="1327696" y="614426"/>
                  </a:lnTo>
                  <a:lnTo>
                    <a:pt x="1305740" y="611254"/>
                  </a:lnTo>
                  <a:lnTo>
                    <a:pt x="1270117" y="585815"/>
                  </a:lnTo>
                  <a:lnTo>
                    <a:pt x="1245707" y="532566"/>
                  </a:lnTo>
                  <a:lnTo>
                    <a:pt x="1238049" y="490632"/>
                  </a:lnTo>
                  <a:lnTo>
                    <a:pt x="1233464" y="437697"/>
                  </a:lnTo>
                  <a:lnTo>
                    <a:pt x="1231938" y="373761"/>
                  </a:lnTo>
                  <a:lnTo>
                    <a:pt x="1233323" y="310397"/>
                  </a:lnTo>
                  <a:lnTo>
                    <a:pt x="1237494" y="257857"/>
                  </a:lnTo>
                  <a:lnTo>
                    <a:pt x="1244475" y="216152"/>
                  </a:lnTo>
                  <a:lnTo>
                    <a:pt x="1267172" y="163050"/>
                  </a:lnTo>
                  <a:lnTo>
                    <a:pt x="1303367" y="137662"/>
                  </a:lnTo>
                  <a:lnTo>
                    <a:pt x="1326680" y="134492"/>
                  </a:lnTo>
                  <a:lnTo>
                    <a:pt x="1582173" y="134492"/>
                  </a:lnTo>
                  <a:lnTo>
                    <a:pt x="1578140" y="126237"/>
                  </a:lnTo>
                  <a:lnTo>
                    <a:pt x="1545296" y="79946"/>
                  </a:lnTo>
                  <a:lnTo>
                    <a:pt x="1515197" y="51395"/>
                  </a:lnTo>
                  <a:lnTo>
                    <a:pt x="1476768" y="27773"/>
                  </a:lnTo>
                  <a:lnTo>
                    <a:pt x="1429069" y="10126"/>
                  </a:lnTo>
                  <a:lnTo>
                    <a:pt x="1368768" y="1121"/>
                  </a:lnTo>
                  <a:lnTo>
                    <a:pt x="1333665" y="0"/>
                  </a:lnTo>
                  <a:close/>
                </a:path>
                <a:path w="3521075" h="752475">
                  <a:moveTo>
                    <a:pt x="1582173" y="134492"/>
                  </a:moveTo>
                  <a:lnTo>
                    <a:pt x="1326680" y="134492"/>
                  </a:lnTo>
                  <a:lnTo>
                    <a:pt x="1349728" y="137612"/>
                  </a:lnTo>
                  <a:lnTo>
                    <a:pt x="1369717" y="146970"/>
                  </a:lnTo>
                  <a:lnTo>
                    <a:pt x="1400467" y="184403"/>
                  </a:lnTo>
                  <a:lnTo>
                    <a:pt x="1418866" y="258000"/>
                  </a:lnTo>
                  <a:lnTo>
                    <a:pt x="1423452" y="312670"/>
                  </a:lnTo>
                  <a:lnTo>
                    <a:pt x="1424978" y="379221"/>
                  </a:lnTo>
                  <a:lnTo>
                    <a:pt x="1424311" y="425321"/>
                  </a:lnTo>
                  <a:lnTo>
                    <a:pt x="1422311" y="464931"/>
                  </a:lnTo>
                  <a:lnTo>
                    <a:pt x="1414310" y="524637"/>
                  </a:lnTo>
                  <a:lnTo>
                    <a:pt x="1400673" y="565023"/>
                  </a:lnTo>
                  <a:lnTo>
                    <a:pt x="1369272" y="602263"/>
                  </a:lnTo>
                  <a:lnTo>
                    <a:pt x="1327696" y="614426"/>
                  </a:lnTo>
                  <a:lnTo>
                    <a:pt x="1584833" y="614426"/>
                  </a:lnTo>
                  <a:lnTo>
                    <a:pt x="1609255" y="542258"/>
                  </a:lnTo>
                  <a:lnTo>
                    <a:pt x="1618568" y="490981"/>
                  </a:lnTo>
                  <a:lnTo>
                    <a:pt x="1624156" y="433800"/>
                  </a:lnTo>
                  <a:lnTo>
                    <a:pt x="1626019" y="370713"/>
                  </a:lnTo>
                  <a:lnTo>
                    <a:pt x="1624755" y="326967"/>
                  </a:lnTo>
                  <a:lnTo>
                    <a:pt x="1620954" y="284114"/>
                  </a:lnTo>
                  <a:lnTo>
                    <a:pt x="1614606" y="242143"/>
                  </a:lnTo>
                  <a:lnTo>
                    <a:pt x="1605699" y="201040"/>
                  </a:lnTo>
                  <a:lnTo>
                    <a:pt x="1593586" y="160924"/>
                  </a:lnTo>
                  <a:lnTo>
                    <a:pt x="1586285" y="142908"/>
                  </a:lnTo>
                  <a:lnTo>
                    <a:pt x="1582173" y="134492"/>
                  </a:lnTo>
                  <a:close/>
                </a:path>
                <a:path w="3521075" h="752475">
                  <a:moveTo>
                    <a:pt x="3520986" y="255142"/>
                  </a:moveTo>
                  <a:lnTo>
                    <a:pt x="3316516" y="255142"/>
                  </a:lnTo>
                  <a:lnTo>
                    <a:pt x="3316516" y="740028"/>
                  </a:lnTo>
                  <a:lnTo>
                    <a:pt x="3520986" y="740028"/>
                  </a:lnTo>
                  <a:lnTo>
                    <a:pt x="3520986" y="255142"/>
                  </a:lnTo>
                  <a:close/>
                </a:path>
                <a:path w="3521075" h="752475">
                  <a:moveTo>
                    <a:pt x="3520986" y="0"/>
                  </a:moveTo>
                  <a:lnTo>
                    <a:pt x="3353727" y="0"/>
                  </a:lnTo>
                  <a:lnTo>
                    <a:pt x="3336062" y="32837"/>
                  </a:lnTo>
                  <a:lnTo>
                    <a:pt x="3315277" y="62960"/>
                  </a:lnTo>
                  <a:lnTo>
                    <a:pt x="3264446" y="115062"/>
                  </a:lnTo>
                  <a:lnTo>
                    <a:pt x="3232989" y="137564"/>
                  </a:lnTo>
                  <a:lnTo>
                    <a:pt x="3195770" y="158400"/>
                  </a:lnTo>
                  <a:lnTo>
                    <a:pt x="3152789" y="177569"/>
                  </a:lnTo>
                  <a:lnTo>
                    <a:pt x="3104045" y="195071"/>
                  </a:lnTo>
                  <a:lnTo>
                    <a:pt x="3104045" y="360806"/>
                  </a:lnTo>
                  <a:lnTo>
                    <a:pt x="3168180" y="338978"/>
                  </a:lnTo>
                  <a:lnTo>
                    <a:pt x="3220504" y="316102"/>
                  </a:lnTo>
                  <a:lnTo>
                    <a:pt x="3267652" y="289242"/>
                  </a:lnTo>
                  <a:lnTo>
                    <a:pt x="3316516" y="255142"/>
                  </a:lnTo>
                  <a:lnTo>
                    <a:pt x="3520986" y="255142"/>
                  </a:lnTo>
                  <a:lnTo>
                    <a:pt x="3520986" y="0"/>
                  </a:lnTo>
                  <a:close/>
                </a:path>
                <a:path w="3521075" h="752475">
                  <a:moveTo>
                    <a:pt x="2619141" y="138429"/>
                  </a:moveTo>
                  <a:lnTo>
                    <a:pt x="2345220" y="138429"/>
                  </a:lnTo>
                  <a:lnTo>
                    <a:pt x="2363008" y="139906"/>
                  </a:lnTo>
                  <a:lnTo>
                    <a:pt x="2379224" y="144335"/>
                  </a:lnTo>
                  <a:lnTo>
                    <a:pt x="2417703" y="174404"/>
                  </a:lnTo>
                  <a:lnTo>
                    <a:pt x="2431580" y="218820"/>
                  </a:lnTo>
                  <a:lnTo>
                    <a:pt x="2430030" y="234445"/>
                  </a:lnTo>
                  <a:lnTo>
                    <a:pt x="2406688" y="283844"/>
                  </a:lnTo>
                  <a:lnTo>
                    <a:pt x="2365905" y="326056"/>
                  </a:lnTo>
                  <a:lnTo>
                    <a:pt x="2333482" y="353121"/>
                  </a:lnTo>
                  <a:lnTo>
                    <a:pt x="2238572" y="426098"/>
                  </a:lnTo>
                  <a:lnTo>
                    <a:pt x="2191510" y="465753"/>
                  </a:lnTo>
                  <a:lnTo>
                    <a:pt x="2151848" y="503129"/>
                  </a:lnTo>
                  <a:lnTo>
                    <a:pt x="2119600" y="538212"/>
                  </a:lnTo>
                  <a:lnTo>
                    <a:pt x="2094776" y="570991"/>
                  </a:lnTo>
                  <a:lnTo>
                    <a:pt x="2070963" y="611262"/>
                  </a:lnTo>
                  <a:lnTo>
                    <a:pt x="2052485" y="652843"/>
                  </a:lnTo>
                  <a:lnTo>
                    <a:pt x="2039340" y="695757"/>
                  </a:lnTo>
                  <a:lnTo>
                    <a:pt x="2031530" y="740028"/>
                  </a:lnTo>
                  <a:lnTo>
                    <a:pt x="2637955" y="740028"/>
                  </a:lnTo>
                  <a:lnTo>
                    <a:pt x="2637955" y="575182"/>
                  </a:lnTo>
                  <a:lnTo>
                    <a:pt x="2322360" y="575182"/>
                  </a:lnTo>
                  <a:lnTo>
                    <a:pt x="2335814" y="562205"/>
                  </a:lnTo>
                  <a:lnTo>
                    <a:pt x="2370747" y="530987"/>
                  </a:lnTo>
                  <a:lnTo>
                    <a:pt x="2401433" y="507841"/>
                  </a:lnTo>
                  <a:lnTo>
                    <a:pt x="2452408" y="471931"/>
                  </a:lnTo>
                  <a:lnTo>
                    <a:pt x="2499771" y="436475"/>
                  </a:lnTo>
                  <a:lnTo>
                    <a:pt x="2539180" y="402494"/>
                  </a:lnTo>
                  <a:lnTo>
                    <a:pt x="2570637" y="369990"/>
                  </a:lnTo>
                  <a:lnTo>
                    <a:pt x="2594140" y="338963"/>
                  </a:lnTo>
                  <a:lnTo>
                    <a:pt x="2623286" y="276923"/>
                  </a:lnTo>
                  <a:lnTo>
                    <a:pt x="2633002" y="211836"/>
                  </a:lnTo>
                  <a:lnTo>
                    <a:pt x="2630882" y="181354"/>
                  </a:lnTo>
                  <a:lnTo>
                    <a:pt x="2624524" y="152384"/>
                  </a:lnTo>
                  <a:lnTo>
                    <a:pt x="2619141" y="138429"/>
                  </a:lnTo>
                  <a:close/>
                </a:path>
                <a:path w="3521075" h="752475">
                  <a:moveTo>
                    <a:pt x="2339759" y="0"/>
                  </a:moveTo>
                  <a:lnTo>
                    <a:pt x="2291393" y="1595"/>
                  </a:lnTo>
                  <a:lnTo>
                    <a:pt x="2248588" y="6381"/>
                  </a:lnTo>
                  <a:lnTo>
                    <a:pt x="2211332" y="14358"/>
                  </a:lnTo>
                  <a:lnTo>
                    <a:pt x="2152370" y="39693"/>
                  </a:lnTo>
                  <a:lnTo>
                    <a:pt x="2107603" y="76408"/>
                  </a:lnTo>
                  <a:lnTo>
                    <a:pt x="2075410" y="125269"/>
                  </a:lnTo>
                  <a:lnTo>
                    <a:pt x="2053554" y="191944"/>
                  </a:lnTo>
                  <a:lnTo>
                    <a:pt x="2046389" y="232282"/>
                  </a:lnTo>
                  <a:lnTo>
                    <a:pt x="2248827" y="248665"/>
                  </a:lnTo>
                  <a:lnTo>
                    <a:pt x="2254093" y="220214"/>
                  </a:lnTo>
                  <a:lnTo>
                    <a:pt x="2261336" y="196405"/>
                  </a:lnTo>
                  <a:lnTo>
                    <a:pt x="2281847" y="162813"/>
                  </a:lnTo>
                  <a:lnTo>
                    <a:pt x="2326691" y="139953"/>
                  </a:lnTo>
                  <a:lnTo>
                    <a:pt x="2345220" y="138429"/>
                  </a:lnTo>
                  <a:lnTo>
                    <a:pt x="2619141" y="138429"/>
                  </a:lnTo>
                  <a:lnTo>
                    <a:pt x="2613928" y="124914"/>
                  </a:lnTo>
                  <a:lnTo>
                    <a:pt x="2580471" y="75406"/>
                  </a:lnTo>
                  <a:lnTo>
                    <a:pt x="2533799" y="38068"/>
                  </a:lnTo>
                  <a:lnTo>
                    <a:pt x="2473150" y="13662"/>
                  </a:lnTo>
                  <a:lnTo>
                    <a:pt x="2434612" y="6080"/>
                  </a:lnTo>
                  <a:lnTo>
                    <a:pt x="2390144" y="1522"/>
                  </a:lnTo>
                  <a:lnTo>
                    <a:pt x="2339759" y="0"/>
                  </a:lnTo>
                  <a:close/>
                </a:path>
                <a:path w="3521075" h="752475">
                  <a:moveTo>
                    <a:pt x="587649" y="138429"/>
                  </a:moveTo>
                  <a:lnTo>
                    <a:pt x="313677" y="138429"/>
                  </a:lnTo>
                  <a:lnTo>
                    <a:pt x="331503" y="139906"/>
                  </a:lnTo>
                  <a:lnTo>
                    <a:pt x="347743" y="144335"/>
                  </a:lnTo>
                  <a:lnTo>
                    <a:pt x="386226" y="174404"/>
                  </a:lnTo>
                  <a:lnTo>
                    <a:pt x="400050" y="218820"/>
                  </a:lnTo>
                  <a:lnTo>
                    <a:pt x="398497" y="234445"/>
                  </a:lnTo>
                  <a:lnTo>
                    <a:pt x="375234" y="283844"/>
                  </a:lnTo>
                  <a:lnTo>
                    <a:pt x="334408" y="326056"/>
                  </a:lnTo>
                  <a:lnTo>
                    <a:pt x="301991" y="353121"/>
                  </a:lnTo>
                  <a:lnTo>
                    <a:pt x="207100" y="426098"/>
                  </a:lnTo>
                  <a:lnTo>
                    <a:pt x="160035" y="465753"/>
                  </a:lnTo>
                  <a:lnTo>
                    <a:pt x="120377" y="503129"/>
                  </a:lnTo>
                  <a:lnTo>
                    <a:pt x="88126" y="538212"/>
                  </a:lnTo>
                  <a:lnTo>
                    <a:pt x="63284" y="570991"/>
                  </a:lnTo>
                  <a:lnTo>
                    <a:pt x="39504" y="611262"/>
                  </a:lnTo>
                  <a:lnTo>
                    <a:pt x="21031" y="652843"/>
                  </a:lnTo>
                  <a:lnTo>
                    <a:pt x="7862" y="695757"/>
                  </a:lnTo>
                  <a:lnTo>
                    <a:pt x="0" y="740028"/>
                  </a:lnTo>
                  <a:lnTo>
                    <a:pt x="606463" y="740028"/>
                  </a:lnTo>
                  <a:lnTo>
                    <a:pt x="606463" y="575182"/>
                  </a:lnTo>
                  <a:lnTo>
                    <a:pt x="290855" y="575182"/>
                  </a:lnTo>
                  <a:lnTo>
                    <a:pt x="304302" y="562205"/>
                  </a:lnTo>
                  <a:lnTo>
                    <a:pt x="339242" y="530987"/>
                  </a:lnTo>
                  <a:lnTo>
                    <a:pt x="369951" y="507841"/>
                  </a:lnTo>
                  <a:lnTo>
                    <a:pt x="420890" y="471931"/>
                  </a:lnTo>
                  <a:lnTo>
                    <a:pt x="468273" y="436475"/>
                  </a:lnTo>
                  <a:lnTo>
                    <a:pt x="507690" y="402494"/>
                  </a:lnTo>
                  <a:lnTo>
                    <a:pt x="539146" y="369990"/>
                  </a:lnTo>
                  <a:lnTo>
                    <a:pt x="562648" y="338963"/>
                  </a:lnTo>
                  <a:lnTo>
                    <a:pt x="591794" y="276923"/>
                  </a:lnTo>
                  <a:lnTo>
                    <a:pt x="601510" y="211836"/>
                  </a:lnTo>
                  <a:lnTo>
                    <a:pt x="599390" y="181354"/>
                  </a:lnTo>
                  <a:lnTo>
                    <a:pt x="593032" y="152384"/>
                  </a:lnTo>
                  <a:lnTo>
                    <a:pt x="587649" y="138429"/>
                  </a:lnTo>
                  <a:close/>
                </a:path>
                <a:path w="3521075" h="752475">
                  <a:moveTo>
                    <a:pt x="308229" y="0"/>
                  </a:moveTo>
                  <a:lnTo>
                    <a:pt x="259877" y="1595"/>
                  </a:lnTo>
                  <a:lnTo>
                    <a:pt x="217082" y="6381"/>
                  </a:lnTo>
                  <a:lnTo>
                    <a:pt x="148158" y="25526"/>
                  </a:lnTo>
                  <a:lnTo>
                    <a:pt x="96843" y="56657"/>
                  </a:lnTo>
                  <a:lnTo>
                    <a:pt x="58559" y="98932"/>
                  </a:lnTo>
                  <a:lnTo>
                    <a:pt x="31759" y="156273"/>
                  </a:lnTo>
                  <a:lnTo>
                    <a:pt x="14884" y="232282"/>
                  </a:lnTo>
                  <a:lnTo>
                    <a:pt x="217398" y="248665"/>
                  </a:lnTo>
                  <a:lnTo>
                    <a:pt x="222620" y="220214"/>
                  </a:lnTo>
                  <a:lnTo>
                    <a:pt x="229862" y="196405"/>
                  </a:lnTo>
                  <a:lnTo>
                    <a:pt x="250393" y="162813"/>
                  </a:lnTo>
                  <a:lnTo>
                    <a:pt x="295205" y="139953"/>
                  </a:lnTo>
                  <a:lnTo>
                    <a:pt x="313677" y="138429"/>
                  </a:lnTo>
                  <a:lnTo>
                    <a:pt x="587649" y="138429"/>
                  </a:lnTo>
                  <a:lnTo>
                    <a:pt x="582436" y="124914"/>
                  </a:lnTo>
                  <a:lnTo>
                    <a:pt x="548984" y="75406"/>
                  </a:lnTo>
                  <a:lnTo>
                    <a:pt x="502317" y="38068"/>
                  </a:lnTo>
                  <a:lnTo>
                    <a:pt x="441627" y="13662"/>
                  </a:lnTo>
                  <a:lnTo>
                    <a:pt x="403085" y="6080"/>
                  </a:lnTo>
                  <a:lnTo>
                    <a:pt x="358618" y="1522"/>
                  </a:lnTo>
                  <a:lnTo>
                    <a:pt x="30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1293" y="2228595"/>
              <a:ext cx="3521075" cy="752475"/>
            </a:xfrm>
            <a:custGeom>
              <a:avLst/>
              <a:gdLst/>
              <a:ahLst/>
              <a:cxnLst/>
              <a:rect l="l" t="t" r="r" b="b"/>
              <a:pathLst>
                <a:path w="3521075" h="752475">
                  <a:moveTo>
                    <a:pt x="1326680" y="134492"/>
                  </a:moveTo>
                  <a:lnTo>
                    <a:pt x="1283531" y="147177"/>
                  </a:lnTo>
                  <a:lnTo>
                    <a:pt x="1254290" y="185292"/>
                  </a:lnTo>
                  <a:lnTo>
                    <a:pt x="1237494" y="257857"/>
                  </a:lnTo>
                  <a:lnTo>
                    <a:pt x="1233323" y="310397"/>
                  </a:lnTo>
                  <a:lnTo>
                    <a:pt x="1231938" y="373761"/>
                  </a:lnTo>
                  <a:lnTo>
                    <a:pt x="1233464" y="437697"/>
                  </a:lnTo>
                  <a:lnTo>
                    <a:pt x="1238049" y="490632"/>
                  </a:lnTo>
                  <a:lnTo>
                    <a:pt x="1245707" y="532566"/>
                  </a:lnTo>
                  <a:lnTo>
                    <a:pt x="1270117" y="585815"/>
                  </a:lnTo>
                  <a:lnTo>
                    <a:pt x="1305740" y="611254"/>
                  </a:lnTo>
                  <a:lnTo>
                    <a:pt x="1327696" y="614426"/>
                  </a:lnTo>
                  <a:lnTo>
                    <a:pt x="1342602" y="613070"/>
                  </a:lnTo>
                  <a:lnTo>
                    <a:pt x="1381036" y="592836"/>
                  </a:lnTo>
                  <a:lnTo>
                    <a:pt x="1408235" y="546401"/>
                  </a:lnTo>
                  <a:lnTo>
                    <a:pt x="1418977" y="498040"/>
                  </a:lnTo>
                  <a:lnTo>
                    <a:pt x="1424311" y="425321"/>
                  </a:lnTo>
                  <a:lnTo>
                    <a:pt x="1424978" y="379221"/>
                  </a:lnTo>
                  <a:lnTo>
                    <a:pt x="1423452" y="312670"/>
                  </a:lnTo>
                  <a:lnTo>
                    <a:pt x="1418866" y="258000"/>
                  </a:lnTo>
                  <a:lnTo>
                    <a:pt x="1411208" y="215237"/>
                  </a:lnTo>
                  <a:lnTo>
                    <a:pt x="1386634" y="162567"/>
                  </a:lnTo>
                  <a:lnTo>
                    <a:pt x="1349728" y="137612"/>
                  </a:lnTo>
                  <a:lnTo>
                    <a:pt x="1326680" y="134492"/>
                  </a:lnTo>
                  <a:close/>
                </a:path>
                <a:path w="3521075" h="752475">
                  <a:moveTo>
                    <a:pt x="3353727" y="0"/>
                  </a:moveTo>
                  <a:lnTo>
                    <a:pt x="3520986" y="0"/>
                  </a:lnTo>
                  <a:lnTo>
                    <a:pt x="3520986" y="740028"/>
                  </a:lnTo>
                  <a:lnTo>
                    <a:pt x="3316516" y="740028"/>
                  </a:lnTo>
                  <a:lnTo>
                    <a:pt x="3316516" y="255142"/>
                  </a:lnTo>
                  <a:lnTo>
                    <a:pt x="3291870" y="273097"/>
                  </a:lnTo>
                  <a:lnTo>
                    <a:pt x="3243864" y="303577"/>
                  </a:lnTo>
                  <a:lnTo>
                    <a:pt x="3195806" y="327677"/>
                  </a:lnTo>
                  <a:lnTo>
                    <a:pt x="3137600" y="350017"/>
                  </a:lnTo>
                  <a:lnTo>
                    <a:pt x="3104045" y="360806"/>
                  </a:lnTo>
                  <a:lnTo>
                    <a:pt x="3104045" y="195071"/>
                  </a:lnTo>
                  <a:lnTo>
                    <a:pt x="3152789" y="177569"/>
                  </a:lnTo>
                  <a:lnTo>
                    <a:pt x="3195770" y="158400"/>
                  </a:lnTo>
                  <a:lnTo>
                    <a:pt x="3232989" y="137564"/>
                  </a:lnTo>
                  <a:lnTo>
                    <a:pt x="3264446" y="115062"/>
                  </a:lnTo>
                  <a:lnTo>
                    <a:pt x="3315277" y="62960"/>
                  </a:lnTo>
                  <a:lnTo>
                    <a:pt x="3336062" y="32837"/>
                  </a:lnTo>
                  <a:lnTo>
                    <a:pt x="3353727" y="0"/>
                  </a:lnTo>
                  <a:close/>
                </a:path>
                <a:path w="3521075" h="752475">
                  <a:moveTo>
                    <a:pt x="2339759" y="0"/>
                  </a:moveTo>
                  <a:lnTo>
                    <a:pt x="2390144" y="1522"/>
                  </a:lnTo>
                  <a:lnTo>
                    <a:pt x="2434612" y="6080"/>
                  </a:lnTo>
                  <a:lnTo>
                    <a:pt x="2473150" y="13662"/>
                  </a:lnTo>
                  <a:lnTo>
                    <a:pt x="2533799" y="38068"/>
                  </a:lnTo>
                  <a:lnTo>
                    <a:pt x="2580471" y="75406"/>
                  </a:lnTo>
                  <a:lnTo>
                    <a:pt x="2613928" y="124914"/>
                  </a:lnTo>
                  <a:lnTo>
                    <a:pt x="2630882" y="181354"/>
                  </a:lnTo>
                  <a:lnTo>
                    <a:pt x="2633002" y="211836"/>
                  </a:lnTo>
                  <a:lnTo>
                    <a:pt x="2630573" y="244772"/>
                  </a:lnTo>
                  <a:lnTo>
                    <a:pt x="2611142" y="308312"/>
                  </a:lnTo>
                  <a:lnTo>
                    <a:pt x="2570637" y="369990"/>
                  </a:lnTo>
                  <a:lnTo>
                    <a:pt x="2539180" y="402494"/>
                  </a:lnTo>
                  <a:lnTo>
                    <a:pt x="2499771" y="436475"/>
                  </a:lnTo>
                  <a:lnTo>
                    <a:pt x="2452408" y="471931"/>
                  </a:lnTo>
                  <a:lnTo>
                    <a:pt x="2424378" y="491482"/>
                  </a:lnTo>
                  <a:lnTo>
                    <a:pt x="2401433" y="507841"/>
                  </a:lnTo>
                  <a:lnTo>
                    <a:pt x="2370747" y="530987"/>
                  </a:lnTo>
                  <a:lnTo>
                    <a:pt x="2335814" y="562205"/>
                  </a:lnTo>
                  <a:lnTo>
                    <a:pt x="2322360" y="575182"/>
                  </a:lnTo>
                  <a:lnTo>
                    <a:pt x="2637955" y="575182"/>
                  </a:lnTo>
                  <a:lnTo>
                    <a:pt x="2637955" y="740028"/>
                  </a:lnTo>
                  <a:lnTo>
                    <a:pt x="2031530" y="740028"/>
                  </a:lnTo>
                  <a:lnTo>
                    <a:pt x="2039340" y="695757"/>
                  </a:lnTo>
                  <a:lnTo>
                    <a:pt x="2052485" y="652843"/>
                  </a:lnTo>
                  <a:lnTo>
                    <a:pt x="2070963" y="611262"/>
                  </a:lnTo>
                  <a:lnTo>
                    <a:pt x="2094776" y="570991"/>
                  </a:lnTo>
                  <a:lnTo>
                    <a:pt x="2119600" y="538212"/>
                  </a:lnTo>
                  <a:lnTo>
                    <a:pt x="2151848" y="503129"/>
                  </a:lnTo>
                  <a:lnTo>
                    <a:pt x="2191510" y="465753"/>
                  </a:lnTo>
                  <a:lnTo>
                    <a:pt x="2238572" y="426098"/>
                  </a:lnTo>
                  <a:lnTo>
                    <a:pt x="2293023" y="384175"/>
                  </a:lnTo>
                  <a:lnTo>
                    <a:pt x="2333482" y="353121"/>
                  </a:lnTo>
                  <a:lnTo>
                    <a:pt x="2365905" y="326056"/>
                  </a:lnTo>
                  <a:lnTo>
                    <a:pt x="2406688" y="283844"/>
                  </a:lnTo>
                  <a:lnTo>
                    <a:pt x="2425372" y="250475"/>
                  </a:lnTo>
                  <a:lnTo>
                    <a:pt x="2431580" y="218820"/>
                  </a:lnTo>
                  <a:lnTo>
                    <a:pt x="2430034" y="202824"/>
                  </a:lnTo>
                  <a:lnTo>
                    <a:pt x="2406942" y="162051"/>
                  </a:lnTo>
                  <a:lnTo>
                    <a:pt x="2363008" y="139906"/>
                  </a:lnTo>
                  <a:lnTo>
                    <a:pt x="2345220" y="138429"/>
                  </a:lnTo>
                  <a:lnTo>
                    <a:pt x="2326691" y="139953"/>
                  </a:lnTo>
                  <a:lnTo>
                    <a:pt x="2281847" y="162813"/>
                  </a:lnTo>
                  <a:lnTo>
                    <a:pt x="2261336" y="196405"/>
                  </a:lnTo>
                  <a:lnTo>
                    <a:pt x="2248827" y="248665"/>
                  </a:lnTo>
                  <a:lnTo>
                    <a:pt x="2046389" y="232282"/>
                  </a:lnTo>
                  <a:lnTo>
                    <a:pt x="2053554" y="191944"/>
                  </a:lnTo>
                  <a:lnTo>
                    <a:pt x="2075410" y="125269"/>
                  </a:lnTo>
                  <a:lnTo>
                    <a:pt x="2107603" y="76408"/>
                  </a:lnTo>
                  <a:lnTo>
                    <a:pt x="2152370" y="39693"/>
                  </a:lnTo>
                  <a:lnTo>
                    <a:pt x="2211332" y="14358"/>
                  </a:lnTo>
                  <a:lnTo>
                    <a:pt x="2248588" y="6381"/>
                  </a:lnTo>
                  <a:lnTo>
                    <a:pt x="2291393" y="1595"/>
                  </a:lnTo>
                  <a:lnTo>
                    <a:pt x="2339759" y="0"/>
                  </a:lnTo>
                  <a:close/>
                </a:path>
                <a:path w="3521075" h="752475">
                  <a:moveTo>
                    <a:pt x="1333665" y="0"/>
                  </a:moveTo>
                  <a:lnTo>
                    <a:pt x="1400562" y="4492"/>
                  </a:lnTo>
                  <a:lnTo>
                    <a:pt x="1454315" y="18033"/>
                  </a:lnTo>
                  <a:lnTo>
                    <a:pt x="1497066" y="38893"/>
                  </a:lnTo>
                  <a:lnTo>
                    <a:pt x="1531150" y="65277"/>
                  </a:lnTo>
                  <a:lnTo>
                    <a:pt x="1557835" y="94995"/>
                  </a:lnTo>
                  <a:lnTo>
                    <a:pt x="1586285" y="142908"/>
                  </a:lnTo>
                  <a:lnTo>
                    <a:pt x="1600053" y="180298"/>
                  </a:lnTo>
                  <a:lnTo>
                    <a:pt x="1614606" y="242143"/>
                  </a:lnTo>
                  <a:lnTo>
                    <a:pt x="1620954" y="284114"/>
                  </a:lnTo>
                  <a:lnTo>
                    <a:pt x="1624755" y="326967"/>
                  </a:lnTo>
                  <a:lnTo>
                    <a:pt x="1626019" y="370713"/>
                  </a:lnTo>
                  <a:lnTo>
                    <a:pt x="1624156" y="433800"/>
                  </a:lnTo>
                  <a:lnTo>
                    <a:pt x="1618568" y="490981"/>
                  </a:lnTo>
                  <a:lnTo>
                    <a:pt x="1609255" y="542258"/>
                  </a:lnTo>
                  <a:lnTo>
                    <a:pt x="1596216" y="587628"/>
                  </a:lnTo>
                  <a:lnTo>
                    <a:pt x="1579452" y="627094"/>
                  </a:lnTo>
                  <a:lnTo>
                    <a:pt x="1558963" y="660653"/>
                  </a:lnTo>
                  <a:lnTo>
                    <a:pt x="1528331" y="693709"/>
                  </a:lnTo>
                  <a:lnTo>
                    <a:pt x="1489934" y="719419"/>
                  </a:lnTo>
                  <a:lnTo>
                    <a:pt x="1443776" y="737783"/>
                  </a:lnTo>
                  <a:lnTo>
                    <a:pt x="1389864" y="748802"/>
                  </a:lnTo>
                  <a:lnTo>
                    <a:pt x="1328204" y="752475"/>
                  </a:lnTo>
                  <a:lnTo>
                    <a:pt x="1284486" y="750641"/>
                  </a:lnTo>
                  <a:lnTo>
                    <a:pt x="1245161" y="745140"/>
                  </a:lnTo>
                  <a:lnTo>
                    <a:pt x="1179741" y="723138"/>
                  </a:lnTo>
                  <a:lnTo>
                    <a:pt x="1128290" y="687022"/>
                  </a:lnTo>
                  <a:lnTo>
                    <a:pt x="1087031" y="637286"/>
                  </a:lnTo>
                  <a:lnTo>
                    <a:pt x="1063615" y="589676"/>
                  </a:lnTo>
                  <a:lnTo>
                    <a:pt x="1046010" y="527303"/>
                  </a:lnTo>
                  <a:lnTo>
                    <a:pt x="1035040" y="453945"/>
                  </a:lnTo>
                  <a:lnTo>
                    <a:pt x="1032311" y="414522"/>
                  </a:lnTo>
                  <a:lnTo>
                    <a:pt x="1031405" y="373252"/>
                  </a:lnTo>
                  <a:lnTo>
                    <a:pt x="1033479" y="307552"/>
                  </a:lnTo>
                  <a:lnTo>
                    <a:pt x="1039702" y="248760"/>
                  </a:lnTo>
                  <a:lnTo>
                    <a:pt x="1050074" y="196881"/>
                  </a:lnTo>
                  <a:lnTo>
                    <a:pt x="1064594" y="151924"/>
                  </a:lnTo>
                  <a:lnTo>
                    <a:pt x="1083263" y="113896"/>
                  </a:lnTo>
                  <a:lnTo>
                    <a:pt x="1106081" y="82803"/>
                  </a:lnTo>
                  <a:lnTo>
                    <a:pt x="1139088" y="52978"/>
                  </a:lnTo>
                  <a:lnTo>
                    <a:pt x="1178363" y="29791"/>
                  </a:lnTo>
                  <a:lnTo>
                    <a:pt x="1223892" y="13236"/>
                  </a:lnTo>
                  <a:lnTo>
                    <a:pt x="1275663" y="3308"/>
                  </a:lnTo>
                  <a:lnTo>
                    <a:pt x="1333665" y="0"/>
                  </a:lnTo>
                  <a:close/>
                </a:path>
                <a:path w="3521075" h="752475">
                  <a:moveTo>
                    <a:pt x="308229" y="0"/>
                  </a:moveTo>
                  <a:lnTo>
                    <a:pt x="358618" y="1522"/>
                  </a:lnTo>
                  <a:lnTo>
                    <a:pt x="403085" y="6080"/>
                  </a:lnTo>
                  <a:lnTo>
                    <a:pt x="441627" y="13662"/>
                  </a:lnTo>
                  <a:lnTo>
                    <a:pt x="502317" y="38068"/>
                  </a:lnTo>
                  <a:lnTo>
                    <a:pt x="548984" y="75406"/>
                  </a:lnTo>
                  <a:lnTo>
                    <a:pt x="582436" y="124914"/>
                  </a:lnTo>
                  <a:lnTo>
                    <a:pt x="599390" y="181354"/>
                  </a:lnTo>
                  <a:lnTo>
                    <a:pt x="601510" y="211836"/>
                  </a:lnTo>
                  <a:lnTo>
                    <a:pt x="599081" y="244772"/>
                  </a:lnTo>
                  <a:lnTo>
                    <a:pt x="579650" y="308312"/>
                  </a:lnTo>
                  <a:lnTo>
                    <a:pt x="539146" y="369990"/>
                  </a:lnTo>
                  <a:lnTo>
                    <a:pt x="507690" y="402494"/>
                  </a:lnTo>
                  <a:lnTo>
                    <a:pt x="468273" y="436475"/>
                  </a:lnTo>
                  <a:lnTo>
                    <a:pt x="420890" y="471931"/>
                  </a:lnTo>
                  <a:lnTo>
                    <a:pt x="392891" y="491482"/>
                  </a:lnTo>
                  <a:lnTo>
                    <a:pt x="369951" y="507841"/>
                  </a:lnTo>
                  <a:lnTo>
                    <a:pt x="339242" y="530987"/>
                  </a:lnTo>
                  <a:lnTo>
                    <a:pt x="304302" y="562205"/>
                  </a:lnTo>
                  <a:lnTo>
                    <a:pt x="290855" y="575182"/>
                  </a:lnTo>
                  <a:lnTo>
                    <a:pt x="606463" y="575182"/>
                  </a:lnTo>
                  <a:lnTo>
                    <a:pt x="606463" y="740028"/>
                  </a:lnTo>
                  <a:lnTo>
                    <a:pt x="0" y="740028"/>
                  </a:lnTo>
                  <a:lnTo>
                    <a:pt x="7862" y="695757"/>
                  </a:lnTo>
                  <a:lnTo>
                    <a:pt x="21031" y="652843"/>
                  </a:lnTo>
                  <a:lnTo>
                    <a:pt x="39504" y="611262"/>
                  </a:lnTo>
                  <a:lnTo>
                    <a:pt x="63284" y="570991"/>
                  </a:lnTo>
                  <a:lnTo>
                    <a:pt x="88126" y="538212"/>
                  </a:lnTo>
                  <a:lnTo>
                    <a:pt x="120377" y="503129"/>
                  </a:lnTo>
                  <a:lnTo>
                    <a:pt x="160035" y="465753"/>
                  </a:lnTo>
                  <a:lnTo>
                    <a:pt x="207100" y="426098"/>
                  </a:lnTo>
                  <a:lnTo>
                    <a:pt x="261569" y="384175"/>
                  </a:lnTo>
                  <a:lnTo>
                    <a:pt x="301991" y="353121"/>
                  </a:lnTo>
                  <a:lnTo>
                    <a:pt x="334408" y="326056"/>
                  </a:lnTo>
                  <a:lnTo>
                    <a:pt x="375234" y="283844"/>
                  </a:lnTo>
                  <a:lnTo>
                    <a:pt x="393842" y="250475"/>
                  </a:lnTo>
                  <a:lnTo>
                    <a:pt x="400050" y="218820"/>
                  </a:lnTo>
                  <a:lnTo>
                    <a:pt x="398514" y="202824"/>
                  </a:lnTo>
                  <a:lnTo>
                    <a:pt x="375475" y="162051"/>
                  </a:lnTo>
                  <a:lnTo>
                    <a:pt x="331503" y="139906"/>
                  </a:lnTo>
                  <a:lnTo>
                    <a:pt x="313677" y="138429"/>
                  </a:lnTo>
                  <a:lnTo>
                    <a:pt x="295205" y="139953"/>
                  </a:lnTo>
                  <a:lnTo>
                    <a:pt x="250393" y="162813"/>
                  </a:lnTo>
                  <a:lnTo>
                    <a:pt x="229862" y="196405"/>
                  </a:lnTo>
                  <a:lnTo>
                    <a:pt x="217398" y="248665"/>
                  </a:lnTo>
                  <a:lnTo>
                    <a:pt x="14884" y="232282"/>
                  </a:lnTo>
                  <a:lnTo>
                    <a:pt x="22080" y="191944"/>
                  </a:lnTo>
                  <a:lnTo>
                    <a:pt x="43920" y="125269"/>
                  </a:lnTo>
                  <a:lnTo>
                    <a:pt x="76074" y="76408"/>
                  </a:lnTo>
                  <a:lnTo>
                    <a:pt x="120871" y="39693"/>
                  </a:lnTo>
                  <a:lnTo>
                    <a:pt x="179843" y="14358"/>
                  </a:lnTo>
                  <a:lnTo>
                    <a:pt x="259877" y="1595"/>
                  </a:lnTo>
                  <a:lnTo>
                    <a:pt x="308229" y="0"/>
                  </a:lnTo>
                  <a:close/>
                </a:path>
              </a:pathLst>
            </a:custGeom>
            <a:ln w="10668">
              <a:solidFill>
                <a:srgbClr val="7985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4B9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26807" y="746759"/>
            <a:ext cx="4262628" cy="31927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61285" y="305765"/>
            <a:ext cx="68510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Audiência</a:t>
            </a:r>
            <a:r>
              <a:rPr spc="55" dirty="0"/>
              <a:t> </a:t>
            </a:r>
            <a:r>
              <a:rPr spc="30" dirty="0"/>
              <a:t>Pública</a:t>
            </a:r>
          </a:p>
        </p:txBody>
      </p:sp>
      <p:sp>
        <p:nvSpPr>
          <p:cNvPr id="5" name="object 5"/>
          <p:cNvSpPr/>
          <p:nvPr/>
        </p:nvSpPr>
        <p:spPr>
          <a:xfrm>
            <a:off x="2260092" y="153923"/>
            <a:ext cx="7668768" cy="144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3715" y="1461849"/>
            <a:ext cx="7693025" cy="5077159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393700" indent="-381635">
              <a:lnSpc>
                <a:spcPts val="2325"/>
              </a:lnSpc>
              <a:spcBef>
                <a:spcPts val="125"/>
              </a:spcBef>
              <a:buChar char="■"/>
              <a:tabLst>
                <a:tab pos="393700" algn="l"/>
                <a:tab pos="394335" algn="l"/>
              </a:tabLst>
            </a:pPr>
            <a:r>
              <a:rPr lang="pt-BR" sz="2400" spc="1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Audiência </a:t>
            </a:r>
            <a:r>
              <a:rPr lang="pt-BR" sz="2400" spc="1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Pública </a:t>
            </a:r>
            <a:r>
              <a:rPr lang="pt-BR" sz="2400" spc="-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para </a:t>
            </a:r>
            <a:r>
              <a:rPr lang="pt-BR" sz="2400" spc="1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Discussão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Projeto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de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Lei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de </a:t>
            </a:r>
            <a:r>
              <a:rPr lang="pt-BR" sz="2400" spc="-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Diretrizes</a:t>
            </a:r>
            <a:r>
              <a:rPr lang="pt-BR" sz="2400" spc="-3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Orçamentárias</a:t>
            </a:r>
            <a:endParaRPr lang="pt-BR" sz="2400" dirty="0" smtClean="0">
              <a:solidFill>
                <a:schemeClr val="bg1"/>
              </a:solidFill>
              <a:latin typeface="Franklin Gothic Book"/>
              <a:cs typeface="Franklin Gothic Book"/>
            </a:endParaRPr>
          </a:p>
          <a:p>
            <a:pPr marL="393700">
              <a:lnSpc>
                <a:spcPts val="2325"/>
              </a:lnSpc>
            </a:pPr>
            <a:r>
              <a:rPr lang="pt-BR" sz="2400" spc="-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para </a:t>
            </a:r>
            <a:r>
              <a:rPr lang="pt-BR" sz="2400" spc="1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o 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Exercício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de</a:t>
            </a:r>
            <a:r>
              <a:rPr lang="pt-BR" sz="2400" spc="-26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2022.</a:t>
            </a:r>
          </a:p>
          <a:p>
            <a:pPr marL="393700" indent="-381635">
              <a:lnSpc>
                <a:spcPct val="100000"/>
              </a:lnSpc>
              <a:spcBef>
                <a:spcPts val="1055"/>
              </a:spcBef>
              <a:buChar char="■"/>
              <a:tabLst>
                <a:tab pos="393700" algn="l"/>
                <a:tab pos="394335" algn="l"/>
              </a:tabLst>
            </a:pP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Projeto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de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Lei</a:t>
            </a:r>
            <a:r>
              <a:rPr lang="pt-BR" sz="2400" spc="-21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n°007/2021</a:t>
            </a:r>
            <a:endParaRPr lang="pt-BR" sz="2400" dirty="0" smtClean="0">
              <a:solidFill>
                <a:schemeClr val="bg1"/>
              </a:solidFill>
              <a:latin typeface="Franklin Gothic Book"/>
              <a:cs typeface="Franklin Gothic Book"/>
            </a:endParaRPr>
          </a:p>
          <a:p>
            <a:pPr marL="393700" marR="38735" indent="-381635">
              <a:lnSpc>
                <a:spcPct val="93900"/>
              </a:lnSpc>
              <a:spcBef>
                <a:spcPts val="1200"/>
              </a:spcBef>
              <a:buChar char="■"/>
              <a:tabLst>
                <a:tab pos="393700" algn="l"/>
                <a:tab pos="394335" algn="l"/>
              </a:tabLst>
            </a:pPr>
            <a:r>
              <a:rPr lang="pt-BR" sz="2400" spc="1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A </a:t>
            </a:r>
            <a:r>
              <a:rPr lang="pt-BR" sz="2400" spc="1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audiência </a:t>
            </a:r>
            <a:r>
              <a:rPr lang="pt-BR" sz="2400" spc="1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pública 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estará disponível </a:t>
            </a:r>
            <a:r>
              <a:rPr lang="pt-BR" sz="2400" spc="2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no 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site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oficial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da </a:t>
            </a:r>
            <a:r>
              <a:rPr lang="pt-BR" sz="2400" spc="-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Prefeitura Municipal de Ipubi- PE,(</a:t>
            </a:r>
            <a:r>
              <a:rPr lang="pt-BR" sz="2400" spc="-5" dirty="0" smtClean="0">
                <a:solidFill>
                  <a:schemeClr val="bg1"/>
                </a:solidFill>
                <a:latin typeface="Franklin Gothic Book"/>
                <a:cs typeface="Franklin Gothic Book"/>
                <a:hlinkClick r:id="rId4"/>
              </a:rPr>
              <a:t>http://www.ipubi.pe.gov.br/</a:t>
            </a:r>
            <a:r>
              <a:rPr lang="pt-BR" sz="2400" spc="-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) no link Portal da Transparência 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,por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força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do  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Decreto Municipal n°018/2020;artigo </a:t>
            </a:r>
            <a:r>
              <a:rPr lang="pt-BR" sz="2400" spc="1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1°,que veda a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aglomeração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de </a:t>
            </a:r>
            <a:r>
              <a:rPr lang="pt-BR" sz="2400" spc="1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pessoas  </a:t>
            </a:r>
            <a:r>
              <a:rPr lang="pt-BR" sz="2400" spc="2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como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uma </a:t>
            </a:r>
            <a:r>
              <a:rPr lang="pt-BR" sz="2400" spc="1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das </a:t>
            </a:r>
            <a:r>
              <a:rPr lang="pt-BR" sz="24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diretrizes </a:t>
            </a:r>
            <a:r>
              <a:rPr lang="pt-BR" sz="2400" spc="-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para </a:t>
            </a:r>
            <a:r>
              <a:rPr lang="pt-BR" sz="2400" spc="1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o enfrentamento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da </a:t>
            </a:r>
            <a:r>
              <a:rPr lang="pt-BR" sz="2400" spc="1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pandemia</a:t>
            </a:r>
            <a:r>
              <a:rPr lang="pt-BR" sz="2400" spc="-39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pt-BR" sz="2400" spc="2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de </a:t>
            </a:r>
            <a:r>
              <a:rPr lang="pt-BR" sz="2400" spc="15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Covid</a:t>
            </a:r>
            <a:r>
              <a:rPr lang="pt-BR" sz="2400" spc="1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-19(Novo  </a:t>
            </a:r>
            <a:r>
              <a:rPr lang="pt-BR" sz="2400" spc="5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Coronavírus</a:t>
            </a:r>
            <a:r>
              <a:rPr lang="pt-BR" sz="2400" spc="5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).</a:t>
            </a:r>
            <a:endParaRPr lang="pt-BR" sz="2400" dirty="0" smtClean="0">
              <a:solidFill>
                <a:schemeClr val="bg1"/>
              </a:solidFill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183880" y="4088891"/>
            <a:ext cx="3613404" cy="21076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FBE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6904" y="305765"/>
            <a:ext cx="83578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 </a:t>
            </a:r>
            <a:r>
              <a:rPr spc="20" dirty="0"/>
              <a:t>que </a:t>
            </a:r>
            <a:r>
              <a:rPr dirty="0"/>
              <a:t>é</a:t>
            </a:r>
            <a:r>
              <a:rPr spc="145" dirty="0"/>
              <a:t> </a:t>
            </a:r>
            <a:r>
              <a:rPr spc="35" dirty="0"/>
              <a:t>Planejamento</a:t>
            </a:r>
          </a:p>
        </p:txBody>
      </p:sp>
      <p:sp>
        <p:nvSpPr>
          <p:cNvPr id="4" name="object 4"/>
          <p:cNvSpPr/>
          <p:nvPr/>
        </p:nvSpPr>
        <p:spPr>
          <a:xfrm>
            <a:off x="1505711" y="153923"/>
            <a:ext cx="9179052" cy="14432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35321" y="1515262"/>
            <a:ext cx="6321425" cy="476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“O planejamento consiste em  estabelecer com </a:t>
            </a:r>
            <a:r>
              <a:rPr sz="25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antecedência as </a:t>
            </a:r>
            <a:r>
              <a:rPr sz="25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ações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a  serem executadas dentro de cenários e  condições </a:t>
            </a:r>
            <a:r>
              <a:rPr sz="25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preestabelecidos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estimando 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os </a:t>
            </a:r>
            <a:r>
              <a:rPr sz="25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recursos a serem utilizados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 e  atribuindo as </a:t>
            </a:r>
            <a:r>
              <a:rPr sz="25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responsabilidades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, para  atingir os objetivos</a:t>
            </a:r>
            <a:r>
              <a:rPr sz="25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fixados”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 dirty="0">
              <a:latin typeface="Arial"/>
              <a:cs typeface="Arial"/>
            </a:endParaRPr>
          </a:p>
          <a:p>
            <a:pPr marL="3392804">
              <a:lnSpc>
                <a:spcPct val="100000"/>
              </a:lnSpc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(HOJI, 2000, p.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359)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937003"/>
            <a:ext cx="4920996" cy="4920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FBE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986386" y="6619747"/>
            <a:ext cx="128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25" baseline="4629" dirty="0">
                <a:solidFill>
                  <a:srgbClr val="A2C3B4"/>
                </a:solidFill>
                <a:latin typeface="Arial Black"/>
                <a:cs typeface="Arial Black"/>
              </a:rPr>
              <a:t>4</a:t>
            </a:r>
            <a:r>
              <a:rPr sz="1000" spc="-5" dirty="0">
                <a:solidFill>
                  <a:srgbClr val="A2C3B4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955"/>
            <a:ext cx="12191999" cy="1443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983615" marR="5080" indent="-971550">
              <a:lnSpc>
                <a:spcPts val="5510"/>
              </a:lnSpc>
              <a:spcBef>
                <a:spcPts val="1095"/>
              </a:spcBef>
            </a:pPr>
            <a:r>
              <a:rPr spc="50" dirty="0"/>
              <a:t>Instrumentos </a:t>
            </a:r>
            <a:r>
              <a:rPr spc="20" dirty="0"/>
              <a:t>de </a:t>
            </a:r>
            <a:r>
              <a:rPr spc="35" dirty="0"/>
              <a:t>Planejamento  </a:t>
            </a:r>
            <a:r>
              <a:rPr spc="20" dirty="0"/>
              <a:t>na </a:t>
            </a:r>
            <a:r>
              <a:rPr spc="40" dirty="0"/>
              <a:t>Administração</a:t>
            </a:r>
            <a:r>
              <a:rPr spc="175" dirty="0"/>
              <a:t> </a:t>
            </a:r>
            <a:r>
              <a:rPr spc="30" dirty="0"/>
              <a:t>Pública</a:t>
            </a:r>
          </a:p>
        </p:txBody>
      </p:sp>
      <p:sp>
        <p:nvSpPr>
          <p:cNvPr id="6" name="object 6"/>
          <p:cNvSpPr/>
          <p:nvPr/>
        </p:nvSpPr>
        <p:spPr>
          <a:xfrm>
            <a:off x="800100" y="728472"/>
            <a:ext cx="10590276" cy="144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04087" y="2563367"/>
            <a:ext cx="2923540" cy="1450975"/>
            <a:chOff x="704087" y="2563367"/>
            <a:chExt cx="2923540" cy="1450975"/>
          </a:xfrm>
        </p:grpSpPr>
        <p:sp>
          <p:nvSpPr>
            <p:cNvPr id="8" name="object 8"/>
            <p:cNvSpPr/>
            <p:nvPr/>
          </p:nvSpPr>
          <p:spPr>
            <a:xfrm>
              <a:off x="704087" y="2569463"/>
              <a:ext cx="2923032" cy="13624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98803" y="2563367"/>
              <a:ext cx="2132076" cy="14508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33983" y="2651760"/>
            <a:ext cx="2910840" cy="1350645"/>
          </a:xfrm>
          <a:prstGeom prst="rect">
            <a:avLst/>
          </a:prstGeom>
          <a:solidFill>
            <a:srgbClr val="FF6633"/>
          </a:solidFill>
          <a:ln w="9144">
            <a:solidFill>
              <a:srgbClr val="A2C3B4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95"/>
              </a:spcBef>
            </a:pPr>
            <a:r>
              <a:rPr sz="2000" spc="-55" dirty="0">
                <a:solidFill>
                  <a:srgbClr val="FFFFFF"/>
                </a:solidFill>
                <a:latin typeface="Arial Black"/>
                <a:cs typeface="Arial Black"/>
              </a:rPr>
              <a:t>PPA</a:t>
            </a:r>
            <a:endParaRPr sz="2000">
              <a:latin typeface="Arial Black"/>
              <a:cs typeface="Arial Black"/>
            </a:endParaRPr>
          </a:p>
          <a:p>
            <a:pPr marL="542290" marR="535305" indent="1270" algn="ctr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Metas e  Indicadores 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quan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tit</a:t>
            </a:r>
            <a:r>
              <a:rPr sz="2000" spc="-45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ti</a:t>
            </a:r>
            <a:r>
              <a:rPr sz="2000" spc="-50" dirty="0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322564" y="2785872"/>
            <a:ext cx="3066415" cy="1207135"/>
            <a:chOff x="8322564" y="2785872"/>
            <a:chExt cx="3066415" cy="1207135"/>
          </a:xfrm>
        </p:grpSpPr>
        <p:sp>
          <p:nvSpPr>
            <p:cNvPr id="12" name="object 12"/>
            <p:cNvSpPr/>
            <p:nvPr/>
          </p:nvSpPr>
          <p:spPr>
            <a:xfrm>
              <a:off x="8322564" y="2785872"/>
              <a:ext cx="3063239" cy="11902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06384" y="2846832"/>
              <a:ext cx="2982468" cy="114604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252459" y="2868167"/>
            <a:ext cx="3051175" cy="1178560"/>
          </a:xfrm>
          <a:prstGeom prst="rect">
            <a:avLst/>
          </a:prstGeom>
          <a:solidFill>
            <a:srgbClr val="FFFF00"/>
          </a:solidFill>
          <a:ln w="9144">
            <a:solidFill>
              <a:srgbClr val="A2C3B4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15"/>
              </a:spcBef>
            </a:pPr>
            <a:r>
              <a:rPr sz="2000" spc="-40" dirty="0">
                <a:latin typeface="Arial Black"/>
                <a:cs typeface="Arial Black"/>
              </a:rPr>
              <a:t>LOA</a:t>
            </a:r>
            <a:endParaRPr sz="2000">
              <a:latin typeface="Arial Black"/>
              <a:cs typeface="Arial Black"/>
            </a:endParaRPr>
          </a:p>
          <a:p>
            <a:pPr marL="3175" algn="ctr">
              <a:lnSpc>
                <a:spcPct val="100000"/>
              </a:lnSpc>
            </a:pPr>
            <a:r>
              <a:rPr sz="2000" dirty="0">
                <a:latin typeface="Arial Black"/>
                <a:cs typeface="Arial Black"/>
              </a:rPr>
              <a:t>Recursos </a:t>
            </a:r>
            <a:r>
              <a:rPr sz="2000" spc="5" dirty="0">
                <a:latin typeface="Arial Black"/>
                <a:cs typeface="Arial Black"/>
              </a:rPr>
              <a:t>para</a:t>
            </a:r>
            <a:r>
              <a:rPr sz="2000" spc="-25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sua</a:t>
            </a:r>
            <a:endParaRPr sz="2000">
              <a:latin typeface="Arial Black"/>
              <a:cs typeface="Arial Black"/>
            </a:endParaRPr>
          </a:p>
          <a:p>
            <a:pPr marL="3810" algn="ctr">
              <a:lnSpc>
                <a:spcPct val="100000"/>
              </a:lnSpc>
            </a:pPr>
            <a:r>
              <a:rPr sz="2000" spc="-15" dirty="0">
                <a:latin typeface="Arial Black"/>
                <a:cs typeface="Arial Black"/>
              </a:rPr>
              <a:t>execução</a:t>
            </a:r>
            <a:r>
              <a:rPr sz="2000" spc="2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anual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92752" y="2634995"/>
            <a:ext cx="2946400" cy="1450975"/>
            <a:chOff x="4492752" y="2634995"/>
            <a:chExt cx="2946400" cy="1450975"/>
          </a:xfrm>
        </p:grpSpPr>
        <p:sp>
          <p:nvSpPr>
            <p:cNvPr id="16" name="object 16"/>
            <p:cNvSpPr/>
            <p:nvPr/>
          </p:nvSpPr>
          <p:spPr>
            <a:xfrm>
              <a:off x="4492752" y="2642615"/>
              <a:ext cx="2945892" cy="135940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81728" y="2634995"/>
              <a:ext cx="2651760" cy="145084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22647" y="2724911"/>
            <a:ext cx="2933700" cy="1347470"/>
          </a:xfrm>
          <a:prstGeom prst="rect">
            <a:avLst/>
          </a:prstGeom>
          <a:solidFill>
            <a:srgbClr val="50B4C7"/>
          </a:solidFill>
          <a:ln w="9144">
            <a:solidFill>
              <a:srgbClr val="A2C3B4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80"/>
              </a:spcBef>
            </a:pP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LDO</a:t>
            </a:r>
            <a:endParaRPr sz="2000" dirty="0">
              <a:latin typeface="Arial Black"/>
              <a:cs typeface="Arial Black"/>
            </a:endParaRPr>
          </a:p>
          <a:p>
            <a:pPr marL="336550" marR="327025" algn="ctr">
              <a:lnSpc>
                <a:spcPct val="100000"/>
              </a:lnSpc>
            </a:pPr>
            <a:r>
              <a:rPr sz="2000" spc="5" dirty="0">
                <a:solidFill>
                  <a:srgbClr val="FFFFFF"/>
                </a:solidFill>
                <a:latin typeface="Arial Black"/>
                <a:cs typeface="Arial Black"/>
              </a:rPr>
              <a:t>Me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ta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/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Di</a:t>
            </a:r>
            <a:r>
              <a:rPr sz="2000" spc="30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tri</a:t>
            </a:r>
            <a:r>
              <a:rPr sz="2000" spc="-30" dirty="0">
                <a:solidFill>
                  <a:srgbClr val="FFFFFF"/>
                </a:solidFill>
                <a:latin typeface="Arial Black"/>
                <a:cs typeface="Arial Black"/>
              </a:rPr>
              <a:t>z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s  </a:t>
            </a:r>
            <a:r>
              <a:rPr sz="2000" spc="5" dirty="0">
                <a:solidFill>
                  <a:srgbClr val="FFFFFF"/>
                </a:solidFill>
                <a:latin typeface="Arial Black"/>
                <a:cs typeface="Arial Black"/>
              </a:rPr>
              <a:t>para 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o </a:t>
            </a:r>
            <a:r>
              <a:rPr sz="2000" spc="-5" dirty="0">
                <a:solidFill>
                  <a:srgbClr val="FFFFFF"/>
                </a:solidFill>
                <a:latin typeface="Arial Black"/>
                <a:cs typeface="Arial Black"/>
              </a:rPr>
              <a:t>próximo 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exercício</a:t>
            </a:r>
            <a:endParaRPr sz="2000" dirty="0">
              <a:latin typeface="Arial Black"/>
              <a:cs typeface="Arial Blac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759708" y="3073907"/>
            <a:ext cx="586740" cy="657225"/>
            <a:chOff x="3759708" y="3073907"/>
            <a:chExt cx="586740" cy="657225"/>
          </a:xfrm>
        </p:grpSpPr>
        <p:sp>
          <p:nvSpPr>
            <p:cNvPr id="20" name="object 20"/>
            <p:cNvSpPr/>
            <p:nvPr/>
          </p:nvSpPr>
          <p:spPr>
            <a:xfrm>
              <a:off x="3764280" y="3078479"/>
              <a:ext cx="577850" cy="647700"/>
            </a:xfrm>
            <a:custGeom>
              <a:avLst/>
              <a:gdLst/>
              <a:ahLst/>
              <a:cxnLst/>
              <a:rect l="l" t="t" r="r" b="b"/>
              <a:pathLst>
                <a:path w="577850" h="647700">
                  <a:moveTo>
                    <a:pt x="433197" y="0"/>
                  </a:moveTo>
                  <a:lnTo>
                    <a:pt x="433197" y="161925"/>
                  </a:lnTo>
                  <a:lnTo>
                    <a:pt x="0" y="161925"/>
                  </a:lnTo>
                  <a:lnTo>
                    <a:pt x="0" y="485775"/>
                  </a:lnTo>
                  <a:lnTo>
                    <a:pt x="433197" y="485775"/>
                  </a:lnTo>
                  <a:lnTo>
                    <a:pt x="433197" y="647700"/>
                  </a:lnTo>
                  <a:lnTo>
                    <a:pt x="577596" y="323850"/>
                  </a:lnTo>
                  <a:lnTo>
                    <a:pt x="433197" y="0"/>
                  </a:lnTo>
                  <a:close/>
                </a:path>
              </a:pathLst>
            </a:custGeom>
            <a:solidFill>
              <a:srgbClr val="867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64280" y="3078479"/>
              <a:ext cx="577850" cy="647700"/>
            </a:xfrm>
            <a:custGeom>
              <a:avLst/>
              <a:gdLst/>
              <a:ahLst/>
              <a:cxnLst/>
              <a:rect l="l" t="t" r="r" b="b"/>
              <a:pathLst>
                <a:path w="577850" h="647700">
                  <a:moveTo>
                    <a:pt x="0" y="161925"/>
                  </a:moveTo>
                  <a:lnTo>
                    <a:pt x="433197" y="161925"/>
                  </a:lnTo>
                  <a:lnTo>
                    <a:pt x="433197" y="0"/>
                  </a:lnTo>
                  <a:lnTo>
                    <a:pt x="577596" y="323850"/>
                  </a:lnTo>
                  <a:lnTo>
                    <a:pt x="433197" y="647700"/>
                  </a:lnTo>
                  <a:lnTo>
                    <a:pt x="433197" y="485775"/>
                  </a:lnTo>
                  <a:lnTo>
                    <a:pt x="0" y="485775"/>
                  </a:lnTo>
                  <a:lnTo>
                    <a:pt x="0" y="161925"/>
                  </a:lnTo>
                  <a:close/>
                </a:path>
              </a:pathLst>
            </a:custGeom>
            <a:ln w="9143">
              <a:solidFill>
                <a:srgbClr val="A2C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488935" y="3083051"/>
            <a:ext cx="586740" cy="657225"/>
            <a:chOff x="7488935" y="3083051"/>
            <a:chExt cx="586740" cy="657225"/>
          </a:xfrm>
        </p:grpSpPr>
        <p:sp>
          <p:nvSpPr>
            <p:cNvPr id="23" name="object 23"/>
            <p:cNvSpPr/>
            <p:nvPr/>
          </p:nvSpPr>
          <p:spPr>
            <a:xfrm>
              <a:off x="7493507" y="3087623"/>
              <a:ext cx="577850" cy="647700"/>
            </a:xfrm>
            <a:custGeom>
              <a:avLst/>
              <a:gdLst/>
              <a:ahLst/>
              <a:cxnLst/>
              <a:rect l="l" t="t" r="r" b="b"/>
              <a:pathLst>
                <a:path w="577850" h="647700">
                  <a:moveTo>
                    <a:pt x="433197" y="0"/>
                  </a:moveTo>
                  <a:lnTo>
                    <a:pt x="433197" y="161925"/>
                  </a:lnTo>
                  <a:lnTo>
                    <a:pt x="0" y="161925"/>
                  </a:lnTo>
                  <a:lnTo>
                    <a:pt x="0" y="485775"/>
                  </a:lnTo>
                  <a:lnTo>
                    <a:pt x="433197" y="485775"/>
                  </a:lnTo>
                  <a:lnTo>
                    <a:pt x="433197" y="647700"/>
                  </a:lnTo>
                  <a:lnTo>
                    <a:pt x="577596" y="323850"/>
                  </a:lnTo>
                  <a:lnTo>
                    <a:pt x="433197" y="0"/>
                  </a:lnTo>
                  <a:close/>
                </a:path>
              </a:pathLst>
            </a:custGeom>
            <a:solidFill>
              <a:srgbClr val="867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93507" y="3087623"/>
              <a:ext cx="577850" cy="647700"/>
            </a:xfrm>
            <a:custGeom>
              <a:avLst/>
              <a:gdLst/>
              <a:ahLst/>
              <a:cxnLst/>
              <a:rect l="l" t="t" r="r" b="b"/>
              <a:pathLst>
                <a:path w="577850" h="647700">
                  <a:moveTo>
                    <a:pt x="0" y="161925"/>
                  </a:moveTo>
                  <a:lnTo>
                    <a:pt x="433197" y="161925"/>
                  </a:lnTo>
                  <a:lnTo>
                    <a:pt x="433197" y="0"/>
                  </a:lnTo>
                  <a:lnTo>
                    <a:pt x="577596" y="323850"/>
                  </a:lnTo>
                  <a:lnTo>
                    <a:pt x="433197" y="647700"/>
                  </a:lnTo>
                  <a:lnTo>
                    <a:pt x="433197" y="485775"/>
                  </a:lnTo>
                  <a:lnTo>
                    <a:pt x="0" y="485775"/>
                  </a:lnTo>
                  <a:lnTo>
                    <a:pt x="0" y="161925"/>
                  </a:lnTo>
                  <a:close/>
                </a:path>
              </a:pathLst>
            </a:custGeom>
            <a:ln w="9144">
              <a:solidFill>
                <a:srgbClr val="A2C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4347971" y="5029200"/>
            <a:ext cx="3468624" cy="10195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277867" y="5111496"/>
            <a:ext cx="3456940" cy="1007744"/>
          </a:xfrm>
          <a:prstGeom prst="rect">
            <a:avLst/>
          </a:prstGeom>
          <a:solidFill>
            <a:srgbClr val="EAEFDF"/>
          </a:solidFill>
          <a:ln w="9144">
            <a:solidFill>
              <a:srgbClr val="A2C3B4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563245">
              <a:lnSpc>
                <a:spcPct val="100000"/>
              </a:lnSpc>
            </a:pPr>
            <a:r>
              <a:rPr sz="2000" spc="-10" dirty="0">
                <a:latin typeface="Arial Black"/>
                <a:cs typeface="Arial Black"/>
              </a:rPr>
              <a:t>PLANEJAMENTO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549651" y="4335779"/>
            <a:ext cx="1251585" cy="798195"/>
          </a:xfrm>
          <a:custGeom>
            <a:avLst/>
            <a:gdLst/>
            <a:ahLst/>
            <a:cxnLst/>
            <a:rect l="l" t="t" r="r" b="b"/>
            <a:pathLst>
              <a:path w="1251585" h="798195">
                <a:moveTo>
                  <a:pt x="67708" y="35486"/>
                </a:moveTo>
                <a:lnTo>
                  <a:pt x="60924" y="46201"/>
                </a:lnTo>
                <a:lnTo>
                  <a:pt x="1244727" y="797814"/>
                </a:lnTo>
                <a:lnTo>
                  <a:pt x="1251585" y="787146"/>
                </a:lnTo>
                <a:lnTo>
                  <a:pt x="67708" y="35486"/>
                </a:lnTo>
                <a:close/>
              </a:path>
              <a:path w="1251585" h="798195">
                <a:moveTo>
                  <a:pt x="0" y="0"/>
                </a:moveTo>
                <a:lnTo>
                  <a:pt x="43942" y="73025"/>
                </a:lnTo>
                <a:lnTo>
                  <a:pt x="60924" y="46201"/>
                </a:lnTo>
                <a:lnTo>
                  <a:pt x="50165" y="39370"/>
                </a:lnTo>
                <a:lnTo>
                  <a:pt x="57023" y="28702"/>
                </a:lnTo>
                <a:lnTo>
                  <a:pt x="72004" y="28702"/>
                </a:lnTo>
                <a:lnTo>
                  <a:pt x="84709" y="8636"/>
                </a:lnTo>
                <a:lnTo>
                  <a:pt x="0" y="0"/>
                </a:lnTo>
                <a:close/>
              </a:path>
              <a:path w="1251585" h="798195">
                <a:moveTo>
                  <a:pt x="57023" y="28702"/>
                </a:moveTo>
                <a:lnTo>
                  <a:pt x="50165" y="39370"/>
                </a:lnTo>
                <a:lnTo>
                  <a:pt x="60924" y="46201"/>
                </a:lnTo>
                <a:lnTo>
                  <a:pt x="67708" y="35486"/>
                </a:lnTo>
                <a:lnTo>
                  <a:pt x="57023" y="28702"/>
                </a:lnTo>
                <a:close/>
              </a:path>
              <a:path w="1251585" h="798195">
                <a:moveTo>
                  <a:pt x="72004" y="28702"/>
                </a:moveTo>
                <a:lnTo>
                  <a:pt x="57023" y="28702"/>
                </a:lnTo>
                <a:lnTo>
                  <a:pt x="67708" y="35486"/>
                </a:lnTo>
                <a:lnTo>
                  <a:pt x="72004" y="28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52159" y="4227576"/>
            <a:ext cx="76200" cy="721360"/>
          </a:xfrm>
          <a:custGeom>
            <a:avLst/>
            <a:gdLst/>
            <a:ahLst/>
            <a:cxnLst/>
            <a:rect l="l" t="t" r="r" b="b"/>
            <a:pathLst>
              <a:path w="76200" h="721360">
                <a:moveTo>
                  <a:pt x="44450" y="63500"/>
                </a:moveTo>
                <a:lnTo>
                  <a:pt x="31750" y="63500"/>
                </a:lnTo>
                <a:lnTo>
                  <a:pt x="31750" y="720851"/>
                </a:lnTo>
                <a:lnTo>
                  <a:pt x="44450" y="720851"/>
                </a:lnTo>
                <a:lnTo>
                  <a:pt x="44450" y="63500"/>
                </a:lnTo>
                <a:close/>
              </a:path>
              <a:path w="76200" h="7213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7213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42248" y="4335779"/>
            <a:ext cx="1539875" cy="871219"/>
          </a:xfrm>
          <a:custGeom>
            <a:avLst/>
            <a:gdLst/>
            <a:ahLst/>
            <a:cxnLst/>
            <a:rect l="l" t="t" r="r" b="b"/>
            <a:pathLst>
              <a:path w="1539875" h="871220">
                <a:moveTo>
                  <a:pt x="1469895" y="31880"/>
                </a:moveTo>
                <a:lnTo>
                  <a:pt x="0" y="860044"/>
                </a:lnTo>
                <a:lnTo>
                  <a:pt x="6350" y="871220"/>
                </a:lnTo>
                <a:lnTo>
                  <a:pt x="1476126" y="42926"/>
                </a:lnTo>
                <a:lnTo>
                  <a:pt x="1469895" y="31880"/>
                </a:lnTo>
                <a:close/>
              </a:path>
              <a:path w="1539875" h="871220">
                <a:moveTo>
                  <a:pt x="1522064" y="25654"/>
                </a:moveTo>
                <a:lnTo>
                  <a:pt x="1480947" y="25654"/>
                </a:lnTo>
                <a:lnTo>
                  <a:pt x="1487170" y="36703"/>
                </a:lnTo>
                <a:lnTo>
                  <a:pt x="1476126" y="42926"/>
                </a:lnTo>
                <a:lnTo>
                  <a:pt x="1491742" y="70612"/>
                </a:lnTo>
                <a:lnTo>
                  <a:pt x="1522064" y="25654"/>
                </a:lnTo>
                <a:close/>
              </a:path>
              <a:path w="1539875" h="871220">
                <a:moveTo>
                  <a:pt x="1480947" y="25654"/>
                </a:moveTo>
                <a:lnTo>
                  <a:pt x="1469895" y="31880"/>
                </a:lnTo>
                <a:lnTo>
                  <a:pt x="1476126" y="42926"/>
                </a:lnTo>
                <a:lnTo>
                  <a:pt x="1487170" y="36703"/>
                </a:lnTo>
                <a:lnTo>
                  <a:pt x="1480947" y="25654"/>
                </a:lnTo>
                <a:close/>
              </a:path>
              <a:path w="1539875" h="871220">
                <a:moveTo>
                  <a:pt x="1539367" y="0"/>
                </a:moveTo>
                <a:lnTo>
                  <a:pt x="1454277" y="4191"/>
                </a:lnTo>
                <a:lnTo>
                  <a:pt x="1469895" y="31880"/>
                </a:lnTo>
                <a:lnTo>
                  <a:pt x="1480947" y="25654"/>
                </a:lnTo>
                <a:lnTo>
                  <a:pt x="1522064" y="25654"/>
                </a:lnTo>
                <a:lnTo>
                  <a:pt x="15393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8C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91016" y="1822704"/>
            <a:ext cx="3220212" cy="3218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5843" y="1916280"/>
            <a:ext cx="8262620" cy="445833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5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b="1" spc="-65" dirty="0">
                <a:solidFill>
                  <a:srgbClr val="FFFFFF"/>
                </a:solidFill>
                <a:latin typeface="Arial"/>
                <a:cs typeface="Arial"/>
              </a:rPr>
              <a:t>PPA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(Plano</a:t>
            </a:r>
            <a:r>
              <a:rPr sz="2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Plurianual)</a:t>
            </a:r>
            <a:endParaRPr sz="2400" dirty="0">
              <a:latin typeface="Arial"/>
              <a:cs typeface="Arial"/>
            </a:endParaRPr>
          </a:p>
          <a:p>
            <a:pPr marL="12700" marR="19050">
              <a:lnSpc>
                <a:spcPts val="2590"/>
              </a:lnSpc>
              <a:spcBef>
                <a:spcPts val="585"/>
              </a:spcBef>
              <a:tabLst>
                <a:tab pos="1001394" algn="l"/>
                <a:tab pos="1891664" algn="l"/>
                <a:tab pos="3460115" algn="l"/>
                <a:tab pos="4247515" algn="l"/>
                <a:tab pos="5777865" algn="l"/>
                <a:tab pos="6497320" algn="l"/>
                <a:tab pos="791337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Plano	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labor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pelo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E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utivo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q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ue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ent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rá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as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ações no decorrer dos próximos 04</a:t>
            </a:r>
            <a:r>
              <a:rPr sz="24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anos;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00" dirty="0">
              <a:latin typeface="Arial"/>
              <a:cs typeface="Arial"/>
            </a:endParaRPr>
          </a:p>
          <a:p>
            <a:pPr marL="367665" indent="-3435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68300" algn="l"/>
              </a:tabLst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LDO (Lei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de Diretrizes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Orçamentárias)</a:t>
            </a:r>
            <a:endParaRPr sz="2400" dirty="0">
              <a:latin typeface="Arial"/>
              <a:cs typeface="Arial"/>
            </a:endParaRPr>
          </a:p>
          <a:p>
            <a:pPr marL="24765" marR="5080">
              <a:lnSpc>
                <a:spcPts val="2590"/>
              </a:lnSpc>
              <a:spcBef>
                <a:spcPts val="580"/>
              </a:spcBef>
              <a:tabLst>
                <a:tab pos="561340" algn="l"/>
                <a:tab pos="2049145" algn="l"/>
                <a:tab pos="2754630" algn="l"/>
                <a:tab pos="4205605" algn="l"/>
                <a:tab pos="4844415" algn="l"/>
                <a:tab pos="6024245" algn="l"/>
                <a:tab pos="6322695" algn="l"/>
                <a:tab pos="792734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Lei	e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bo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pelo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xecutivo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deli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ita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estabel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as  diretrizes e ações para o ano</a:t>
            </a:r>
            <a:r>
              <a:rPr sz="24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seguinte;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95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LOA (Lei Orçamentária</a:t>
            </a:r>
            <a:r>
              <a:rPr sz="2400" b="1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Anual)</a:t>
            </a:r>
            <a:endParaRPr sz="2400" dirty="0">
              <a:latin typeface="Arial"/>
              <a:cs typeface="Arial"/>
            </a:endParaRPr>
          </a:p>
          <a:p>
            <a:pPr marL="12700" marR="18415">
              <a:lnSpc>
                <a:spcPct val="100000"/>
              </a:lnSpc>
              <a:spcBef>
                <a:spcPts val="54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Lei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elaborada pelo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Executivo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define as ações a serem  executadas no ano</a:t>
            </a:r>
            <a:r>
              <a:rPr sz="24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seguinte;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70426" y="305765"/>
            <a:ext cx="38398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" dirty="0"/>
              <a:t>Conceitos</a:t>
            </a:r>
          </a:p>
        </p:txBody>
      </p:sp>
      <p:sp>
        <p:nvSpPr>
          <p:cNvPr id="6" name="object 6"/>
          <p:cNvSpPr/>
          <p:nvPr/>
        </p:nvSpPr>
        <p:spPr>
          <a:xfrm>
            <a:off x="3768852" y="153923"/>
            <a:ext cx="4652772" cy="144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2C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79279" y="2299791"/>
            <a:ext cx="1718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112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l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º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7858" y="1569064"/>
            <a:ext cx="5510530" cy="167132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53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Da Audiência</a:t>
            </a:r>
            <a:r>
              <a:rPr sz="24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Pública: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756920" algn="l"/>
                <a:tab pos="1525905" algn="l"/>
                <a:tab pos="2158365" algn="l"/>
                <a:tab pos="2792095" algn="l"/>
                <a:tab pos="349504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8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	Lei	Compleme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endParaRPr sz="24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  <a:spcBef>
                <a:spcPts val="1445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101/2000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LRF;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7858" y="3763771"/>
            <a:ext cx="7498080" cy="276923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540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Da LDO:</a:t>
            </a:r>
            <a:endParaRPr sz="24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75692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Constituição Federal,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Art.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165, Parágrafo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2º;</a:t>
            </a:r>
            <a:endParaRPr sz="24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756920" algn="l"/>
                <a:tab pos="1481455" algn="l"/>
                <a:tab pos="2013585" algn="l"/>
                <a:tab pos="2601595" algn="l"/>
                <a:tab pos="3260725" algn="l"/>
                <a:tab pos="5514340" algn="l"/>
                <a:tab pos="613029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.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º	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	Lei	Compl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r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º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101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2000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2400" dirty="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conhecida como Lei de Responsabilidade</a:t>
            </a:r>
            <a:r>
              <a:rPr sz="240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Fiscal;</a:t>
            </a:r>
            <a:endParaRPr sz="24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75692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Inciso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II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art.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4º do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ADCT;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29408" y="305765"/>
            <a:ext cx="79140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Legislação</a:t>
            </a:r>
            <a:r>
              <a:rPr spc="75" dirty="0"/>
              <a:t> </a:t>
            </a:r>
            <a:r>
              <a:rPr spc="25" dirty="0"/>
              <a:t>Aplicável</a:t>
            </a:r>
          </a:p>
        </p:txBody>
      </p:sp>
      <p:sp>
        <p:nvSpPr>
          <p:cNvPr id="7" name="object 7"/>
          <p:cNvSpPr/>
          <p:nvPr/>
        </p:nvSpPr>
        <p:spPr>
          <a:xfrm>
            <a:off x="1728216" y="153923"/>
            <a:ext cx="8734044" cy="14432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140" y="2859023"/>
            <a:ext cx="3665220" cy="2157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3B8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1873" y="343865"/>
            <a:ext cx="11243945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30" dirty="0"/>
              <a:t>Lei </a:t>
            </a:r>
            <a:r>
              <a:rPr sz="5000" spc="20" dirty="0"/>
              <a:t>de </a:t>
            </a:r>
            <a:r>
              <a:rPr sz="5000" spc="40" dirty="0"/>
              <a:t>Diretrizes</a:t>
            </a:r>
            <a:r>
              <a:rPr sz="5000" spc="165" dirty="0"/>
              <a:t> </a:t>
            </a:r>
            <a:r>
              <a:rPr sz="5000" spc="40" dirty="0"/>
              <a:t>Orçamentárias</a:t>
            </a:r>
            <a:endParaRPr sz="5000"/>
          </a:p>
        </p:txBody>
      </p:sp>
      <p:grpSp>
        <p:nvGrpSpPr>
          <p:cNvPr id="4" name="object 4"/>
          <p:cNvGrpSpPr/>
          <p:nvPr/>
        </p:nvGrpSpPr>
        <p:grpSpPr>
          <a:xfrm>
            <a:off x="91439" y="205740"/>
            <a:ext cx="12100560" cy="3416935"/>
            <a:chOff x="91439" y="205740"/>
            <a:chExt cx="12100560" cy="3416935"/>
          </a:xfrm>
        </p:grpSpPr>
        <p:sp>
          <p:nvSpPr>
            <p:cNvPr id="5" name="object 5"/>
            <p:cNvSpPr/>
            <p:nvPr/>
          </p:nvSpPr>
          <p:spPr>
            <a:xfrm>
              <a:off x="91439" y="205740"/>
              <a:ext cx="12006072" cy="13365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19716" y="1350264"/>
              <a:ext cx="2272283" cy="22722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56971" y="1376299"/>
            <a:ext cx="11282680" cy="531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999614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partir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Constituição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1988,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 elaboração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orçamento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no Brasil passou a  obedecer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três momentos.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planejamento de médio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prazo,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foi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reservado ao  Plano Plurianual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(PPA);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uma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etapa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intermediária definidora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 regras,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limites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prioridades,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cargo da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Lei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de Diretrizes Orçamentárias (LDO)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;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e,  finalmente, a Lei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Orçamentária Anual,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com a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função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prever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volume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definir 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como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serão distribuídos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recursos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Municípios arrecadam junto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à  sociedade a cada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ano.</a:t>
            </a:r>
            <a:endParaRPr sz="2000" dirty="0">
              <a:latin typeface="Arial"/>
              <a:cs typeface="Arial"/>
            </a:endParaRPr>
          </a:p>
          <a:p>
            <a:pPr marL="1347470" marR="5715" indent="-527685" algn="just">
              <a:lnSpc>
                <a:spcPct val="100000"/>
              </a:lnSpc>
              <a:spcBef>
                <a:spcPts val="870"/>
              </a:spcBef>
              <a:buAutoNum type="arabicPeriod"/>
              <a:tabLst>
                <a:tab pos="1348105" algn="l"/>
              </a:tabLst>
            </a:pP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PPA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– Plano Plurianual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de Investimentos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Lei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prevê a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arrecadação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gastos 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programas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ações para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um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período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quatro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anos, ou seja inicia-se no segundo  ano do mandato eletivo, e término no primeiro ano do mandato</a:t>
            </a:r>
            <a:r>
              <a:rPr sz="20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subsequente.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AutoNum type="arabicPeriod"/>
            </a:pPr>
            <a:endParaRPr sz="2050" dirty="0">
              <a:latin typeface="Arial"/>
              <a:cs typeface="Arial"/>
            </a:endParaRPr>
          </a:p>
          <a:p>
            <a:pPr marL="1347470" indent="-52768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347470" algn="l"/>
                <a:tab pos="1348105" algn="l"/>
                <a:tab pos="2039620" algn="l"/>
                <a:tab pos="2334895" algn="l"/>
                <a:tab pos="2854960" algn="l"/>
                <a:tab pos="3306445" algn="l"/>
                <a:tab pos="4615180" algn="l"/>
                <a:tab pos="6616700" algn="l"/>
                <a:tab pos="8028305" algn="l"/>
                <a:tab pos="8450580" algn="l"/>
                <a:tab pos="9294495" algn="l"/>
                <a:tab pos="9956165" algn="l"/>
                <a:tab pos="10250805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LDO	–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Lei	de	Diretrizes	Orçamentárias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:	Estabelece	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as	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metas	para	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exercício</a:t>
            </a:r>
            <a:endParaRPr sz="2000" dirty="0">
              <a:latin typeface="Arial"/>
              <a:cs typeface="Arial"/>
            </a:endParaRPr>
          </a:p>
          <a:p>
            <a:pPr marL="134747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financeiro, orienta a elaboração do orçamento e faz alterações na legislação</a:t>
            </a:r>
            <a:r>
              <a:rPr sz="2000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tributaria.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Arial"/>
              <a:cs typeface="Arial"/>
            </a:endParaRPr>
          </a:p>
          <a:p>
            <a:pPr marL="1347470" marR="5080" indent="-527685" algn="just">
              <a:lnSpc>
                <a:spcPct val="100000"/>
              </a:lnSpc>
              <a:buAutoNum type="arabicPeriod" startAt="3"/>
              <a:tabLst>
                <a:tab pos="1348105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LOA –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Lei Orçamentária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Anual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Estima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receitas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fixa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as despesas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para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um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ano, 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 acordo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com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prioridades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contidas no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PPA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 LDO,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detalhando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em cada ação e  programa.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8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90559" y="3005326"/>
            <a:ext cx="3819144" cy="3819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9564" y="1572005"/>
            <a:ext cx="60579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Essas três peças são</a:t>
            </a:r>
            <a:r>
              <a:rPr sz="25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interdependentes.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0107" y="2523214"/>
            <a:ext cx="3187065" cy="1169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3670">
              <a:lnSpc>
                <a:spcPct val="150100"/>
              </a:lnSpc>
              <a:spcBef>
                <a:spcPts val="100"/>
              </a:spcBef>
              <a:tabLst>
                <a:tab pos="438784" algn="l"/>
                <a:tab pos="1711960" algn="l"/>
                <a:tab pos="2609215" algn="l"/>
              </a:tabLst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Orçam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ntárias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não  a	menos	especial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2284" y="2523214"/>
            <a:ext cx="1722120" cy="1169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0">
              <a:lnSpc>
                <a:spcPct val="150100"/>
              </a:lnSpc>
              <a:spcBef>
                <a:spcPts val="100"/>
              </a:spcBef>
              <a:tabLst>
                <a:tab pos="587375" algn="l"/>
                <a:tab pos="809625" algn="l"/>
                <a:tab pos="983615" algn="l"/>
              </a:tabLst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é	a		mais  das		peças</a:t>
            </a:r>
            <a:endParaRPr sz="2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9564" y="2523214"/>
            <a:ext cx="3181350" cy="1741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  <a:tabLst>
                <a:tab pos="448309" algn="l"/>
                <a:tab pos="1126490" algn="l"/>
                <a:tab pos="1717675" algn="l"/>
                <a:tab pos="1903730" algn="l"/>
                <a:tab pos="2330450" algn="l"/>
              </a:tabLst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A	Lei	</a:t>
            </a: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Dir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2500" b="1" spc="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s  importante		e	nem  orçamentárias.</a:t>
            </a:r>
            <a:endParaRPr sz="2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9564" y="4810048"/>
            <a:ext cx="8143240" cy="174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Mas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prioriza-se, aqui,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análise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do Projeto da LDO,  dado </a:t>
            </a: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que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o mesmo encontra-se em discussão nesta  Audiência</a:t>
            </a:r>
            <a:r>
              <a:rPr sz="25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Pública.</a:t>
            </a:r>
            <a:endParaRPr sz="25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1873" y="343865"/>
            <a:ext cx="11243945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30" dirty="0"/>
              <a:t>Lei </a:t>
            </a:r>
            <a:r>
              <a:rPr sz="5000" spc="20" dirty="0"/>
              <a:t>de </a:t>
            </a:r>
            <a:r>
              <a:rPr sz="5000" spc="40" dirty="0"/>
              <a:t>Diretrizes</a:t>
            </a:r>
            <a:r>
              <a:rPr sz="5000" spc="165" dirty="0"/>
              <a:t> </a:t>
            </a:r>
            <a:r>
              <a:rPr sz="5000" spc="40" dirty="0"/>
              <a:t>Orçamentárias</a:t>
            </a:r>
            <a:endParaRPr sz="5000"/>
          </a:p>
        </p:txBody>
      </p:sp>
      <p:sp>
        <p:nvSpPr>
          <p:cNvPr id="10" name="object 10"/>
          <p:cNvSpPr/>
          <p:nvPr/>
        </p:nvSpPr>
        <p:spPr>
          <a:xfrm>
            <a:off x="91439" y="205740"/>
            <a:ext cx="12006072" cy="13365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FBE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343" y="2328672"/>
            <a:ext cx="3429000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51612" y="1765172"/>
            <a:ext cx="11288775" cy="387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77895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Constituição Federal, </a:t>
            </a:r>
            <a:r>
              <a:rPr spc="-15" dirty="0"/>
              <a:t>Art. </a:t>
            </a:r>
            <a:r>
              <a:rPr spc="-5" dirty="0"/>
              <a:t>165, </a:t>
            </a:r>
            <a:r>
              <a:rPr dirty="0"/>
              <a:t>§</a:t>
            </a:r>
            <a:r>
              <a:rPr spc="10" dirty="0"/>
              <a:t> </a:t>
            </a:r>
            <a:r>
              <a:rPr spc="-10" dirty="0"/>
              <a:t>2º</a:t>
            </a:r>
          </a:p>
          <a:p>
            <a:pPr marL="3141980">
              <a:lnSpc>
                <a:spcPct val="100000"/>
              </a:lnSpc>
            </a:pPr>
            <a:endParaRPr sz="2000" dirty="0"/>
          </a:p>
          <a:p>
            <a:pPr marL="3141980">
              <a:lnSpc>
                <a:spcPct val="100000"/>
              </a:lnSpc>
              <a:spcBef>
                <a:spcPts val="10"/>
              </a:spcBef>
            </a:pPr>
            <a:endParaRPr dirty="0"/>
          </a:p>
          <a:p>
            <a:pPr marL="344106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3441700" algn="l"/>
                <a:tab pos="3442335" algn="l"/>
              </a:tabLst>
            </a:pPr>
            <a:r>
              <a:rPr sz="2000" b="0" u="none" dirty="0">
                <a:latin typeface="Arial"/>
                <a:cs typeface="Arial"/>
              </a:rPr>
              <a:t>Metas e prioridades da Administração</a:t>
            </a:r>
            <a:r>
              <a:rPr sz="2000" b="0" u="none" spc="-260" dirty="0">
                <a:latin typeface="Arial"/>
                <a:cs typeface="Arial"/>
              </a:rPr>
              <a:t> </a:t>
            </a:r>
            <a:r>
              <a:rPr sz="2000" b="0" u="none" dirty="0">
                <a:latin typeface="Arial"/>
                <a:cs typeface="Arial"/>
              </a:rPr>
              <a:t>Pública;</a:t>
            </a:r>
            <a:endParaRPr sz="2000" dirty="0">
              <a:latin typeface="Arial"/>
              <a:cs typeface="Arial"/>
            </a:endParaRPr>
          </a:p>
          <a:p>
            <a:pPr marL="344106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3441700" algn="l"/>
                <a:tab pos="3442335" algn="l"/>
              </a:tabLst>
            </a:pPr>
            <a:r>
              <a:rPr sz="2000" b="0" u="none" dirty="0">
                <a:latin typeface="Arial"/>
                <a:cs typeface="Arial"/>
              </a:rPr>
              <a:t>Orientações para a elaboração da Lei</a:t>
            </a:r>
            <a:r>
              <a:rPr sz="2000" b="0" u="none" spc="-145" dirty="0">
                <a:latin typeface="Arial"/>
                <a:cs typeface="Arial"/>
              </a:rPr>
              <a:t> </a:t>
            </a:r>
            <a:r>
              <a:rPr sz="2000" b="0" u="none" dirty="0">
                <a:latin typeface="Arial"/>
                <a:cs typeface="Arial"/>
              </a:rPr>
              <a:t>Orçamentária;</a:t>
            </a:r>
            <a:endParaRPr sz="2000" dirty="0">
              <a:latin typeface="Arial"/>
              <a:cs typeface="Arial"/>
            </a:endParaRPr>
          </a:p>
          <a:p>
            <a:pPr marL="344106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3441700" algn="l"/>
                <a:tab pos="3442335" algn="l"/>
              </a:tabLst>
            </a:pPr>
            <a:r>
              <a:rPr sz="2000" b="0" u="none" dirty="0">
                <a:latin typeface="Arial"/>
                <a:cs typeface="Arial"/>
              </a:rPr>
              <a:t>Alterações na Legislação</a:t>
            </a:r>
            <a:r>
              <a:rPr sz="2000" b="0" u="none" spc="-105" dirty="0">
                <a:latin typeface="Arial"/>
                <a:cs typeface="Arial"/>
              </a:rPr>
              <a:t> </a:t>
            </a:r>
            <a:r>
              <a:rPr sz="2000" b="0" u="none" spc="-5" dirty="0">
                <a:latin typeface="Arial"/>
                <a:cs typeface="Arial"/>
              </a:rPr>
              <a:t>Tributária;</a:t>
            </a:r>
            <a:endParaRPr sz="2000" dirty="0">
              <a:latin typeface="Arial"/>
              <a:cs typeface="Arial"/>
            </a:endParaRPr>
          </a:p>
          <a:p>
            <a:pPr marL="344106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3441700" algn="l"/>
                <a:tab pos="3442335" algn="l"/>
              </a:tabLst>
            </a:pPr>
            <a:r>
              <a:rPr sz="2000" b="0" u="none" spc="-5" dirty="0">
                <a:latin typeface="Arial"/>
                <a:cs typeface="Arial"/>
              </a:rPr>
              <a:t>Estabelecer</a:t>
            </a:r>
            <a:r>
              <a:rPr sz="2000" b="0" u="none" spc="190" dirty="0">
                <a:latin typeface="Arial"/>
                <a:cs typeface="Arial"/>
              </a:rPr>
              <a:t> </a:t>
            </a:r>
            <a:r>
              <a:rPr sz="2000" b="0" u="none" dirty="0">
                <a:latin typeface="Arial"/>
                <a:cs typeface="Arial"/>
              </a:rPr>
              <a:t>a</a:t>
            </a:r>
            <a:r>
              <a:rPr sz="2000" b="0" u="none" spc="200" dirty="0">
                <a:latin typeface="Arial"/>
                <a:cs typeface="Arial"/>
              </a:rPr>
              <a:t> </a:t>
            </a:r>
            <a:r>
              <a:rPr sz="2000" b="0" u="none" spc="-5" dirty="0">
                <a:latin typeface="Arial"/>
                <a:cs typeface="Arial"/>
              </a:rPr>
              <a:t>política</a:t>
            </a:r>
            <a:r>
              <a:rPr sz="2000" b="0" u="none" spc="195" dirty="0">
                <a:latin typeface="Arial"/>
                <a:cs typeface="Arial"/>
              </a:rPr>
              <a:t> </a:t>
            </a:r>
            <a:r>
              <a:rPr sz="2000" b="0" u="none" dirty="0">
                <a:latin typeface="Arial"/>
                <a:cs typeface="Arial"/>
              </a:rPr>
              <a:t>de</a:t>
            </a:r>
            <a:r>
              <a:rPr sz="2000" b="0" u="none" spc="190" dirty="0">
                <a:latin typeface="Arial"/>
                <a:cs typeface="Arial"/>
              </a:rPr>
              <a:t> </a:t>
            </a:r>
            <a:r>
              <a:rPr sz="2000" b="0" u="none" dirty="0">
                <a:latin typeface="Arial"/>
                <a:cs typeface="Arial"/>
              </a:rPr>
              <a:t>aplicação</a:t>
            </a:r>
            <a:r>
              <a:rPr sz="2000" b="0" u="none" spc="200" dirty="0">
                <a:latin typeface="Arial"/>
                <a:cs typeface="Arial"/>
              </a:rPr>
              <a:t> </a:t>
            </a:r>
            <a:r>
              <a:rPr sz="2000" b="0" u="none" spc="-10" dirty="0">
                <a:latin typeface="Arial"/>
                <a:cs typeface="Arial"/>
              </a:rPr>
              <a:t>das</a:t>
            </a:r>
            <a:r>
              <a:rPr sz="2000" b="0" u="none" spc="200" dirty="0">
                <a:latin typeface="Arial"/>
                <a:cs typeface="Arial"/>
              </a:rPr>
              <a:t> </a:t>
            </a:r>
            <a:r>
              <a:rPr sz="2000" b="0" u="none" spc="-5" dirty="0">
                <a:latin typeface="Arial"/>
                <a:cs typeface="Arial"/>
              </a:rPr>
              <a:t>agências</a:t>
            </a:r>
            <a:r>
              <a:rPr sz="2000" b="0" u="none" spc="210" dirty="0">
                <a:latin typeface="Arial"/>
                <a:cs typeface="Arial"/>
              </a:rPr>
              <a:t> </a:t>
            </a:r>
            <a:r>
              <a:rPr sz="2000" b="0" u="none" spc="-5" dirty="0">
                <a:latin typeface="Arial"/>
                <a:cs typeface="Arial"/>
              </a:rPr>
              <a:t>financeiras</a:t>
            </a:r>
            <a:r>
              <a:rPr sz="2000" b="0" u="none" spc="200" dirty="0">
                <a:latin typeface="Arial"/>
                <a:cs typeface="Arial"/>
              </a:rPr>
              <a:t> </a:t>
            </a:r>
            <a:r>
              <a:rPr sz="2000" b="0" u="none" dirty="0">
                <a:latin typeface="Arial"/>
                <a:cs typeface="Arial"/>
              </a:rPr>
              <a:t>oficiais</a:t>
            </a:r>
            <a:endParaRPr sz="2000" dirty="0">
              <a:latin typeface="Arial"/>
              <a:cs typeface="Arial"/>
            </a:endParaRPr>
          </a:p>
          <a:p>
            <a:pPr marL="3141980" marR="6197600" algn="ctr">
              <a:lnSpc>
                <a:spcPct val="100000"/>
              </a:lnSpc>
              <a:spcBef>
                <a:spcPts val="1205"/>
              </a:spcBef>
            </a:pPr>
            <a:r>
              <a:rPr sz="2000" b="0" u="none" dirty="0">
                <a:latin typeface="Arial"/>
                <a:cs typeface="Arial"/>
              </a:rPr>
              <a:t>de</a:t>
            </a:r>
            <a:r>
              <a:rPr sz="2000" b="0" u="none" spc="-35" dirty="0">
                <a:latin typeface="Arial"/>
                <a:cs typeface="Arial"/>
              </a:rPr>
              <a:t> </a:t>
            </a:r>
            <a:r>
              <a:rPr sz="2000" b="0" u="none" dirty="0">
                <a:latin typeface="Arial"/>
                <a:cs typeface="Arial"/>
              </a:rPr>
              <a:t>fomento.</a:t>
            </a:r>
            <a:endParaRPr sz="2000" dirty="0">
              <a:latin typeface="Arial"/>
              <a:cs typeface="Arial"/>
            </a:endParaRPr>
          </a:p>
          <a:p>
            <a:pPr marL="3479800" algn="ctr">
              <a:lnSpc>
                <a:spcPct val="100000"/>
              </a:lnSpc>
              <a:spcBef>
                <a:spcPts val="1135"/>
              </a:spcBef>
            </a:pPr>
            <a:endParaRPr spc="-10" dirty="0"/>
          </a:p>
          <a:p>
            <a:pPr marL="3141980">
              <a:lnSpc>
                <a:spcPct val="100000"/>
              </a:lnSpc>
              <a:spcBef>
                <a:spcPts val="20"/>
              </a:spcBef>
            </a:pPr>
            <a:endParaRPr sz="2750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88617" y="305765"/>
            <a:ext cx="83927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 </a:t>
            </a:r>
            <a:r>
              <a:rPr spc="20" dirty="0"/>
              <a:t>que </a:t>
            </a:r>
            <a:r>
              <a:rPr spc="30" dirty="0"/>
              <a:t>compõe </a:t>
            </a:r>
            <a:r>
              <a:rPr dirty="0"/>
              <a:t>a</a:t>
            </a:r>
            <a:r>
              <a:rPr spc="240" dirty="0"/>
              <a:t> </a:t>
            </a:r>
            <a:r>
              <a:rPr spc="25" dirty="0"/>
              <a:t>LDO?</a:t>
            </a:r>
          </a:p>
        </p:txBody>
      </p:sp>
      <p:sp>
        <p:nvSpPr>
          <p:cNvPr id="6" name="object 6"/>
          <p:cNvSpPr/>
          <p:nvPr/>
        </p:nvSpPr>
        <p:spPr>
          <a:xfrm>
            <a:off x="1487424" y="153923"/>
            <a:ext cx="9214104" cy="144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9C8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4733" y="2104136"/>
            <a:ext cx="6951345" cy="3567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Lei Complementar n.º 101, de 04/05/2000, Art.</a:t>
            </a:r>
            <a:r>
              <a:rPr sz="2000" b="1" u="heavy" spc="-2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4º,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Equilíbrio entre receitas e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despesas;</a:t>
            </a:r>
            <a:endParaRPr sz="20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Critérios e formas de limitação de</a:t>
            </a:r>
            <a:r>
              <a:rPr sz="20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empenho;</a:t>
            </a:r>
            <a:endParaRPr sz="20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Normas</a:t>
            </a:r>
            <a:r>
              <a:rPr sz="20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relativas</a:t>
            </a:r>
            <a:r>
              <a:rPr sz="20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ao</a:t>
            </a:r>
            <a:r>
              <a:rPr sz="200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controle</a:t>
            </a:r>
            <a:r>
              <a:rPr sz="20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custos</a:t>
            </a:r>
            <a:r>
              <a:rPr sz="20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20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avaliação</a:t>
            </a:r>
            <a:r>
              <a:rPr sz="20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2000" dirty="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resultados;</a:t>
            </a:r>
            <a:endParaRPr sz="2000" dirty="0">
              <a:latin typeface="Arial"/>
              <a:cs typeface="Arial"/>
            </a:endParaRPr>
          </a:p>
          <a:p>
            <a:pPr marL="299085" marR="5080" indent="-287020">
              <a:lnSpc>
                <a:spcPts val="3600"/>
              </a:lnSpc>
              <a:spcBef>
                <a:spcPts val="320"/>
              </a:spcBef>
              <a:buChar char="•"/>
              <a:tabLst>
                <a:tab pos="299085" algn="l"/>
                <a:tab pos="299720" algn="l"/>
                <a:tab pos="1312545" algn="l"/>
                <a:tab pos="2607945" algn="l"/>
                <a:tab pos="2898775" algn="l"/>
                <a:tab pos="4250690" algn="l"/>
                <a:tab pos="4909820" algn="l"/>
                <a:tab pos="665480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Demais	co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diçõ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	e	exigê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cias	p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ra	tr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ns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rê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cias	de  recursos a entidades públicas e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privadas.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30046" y="305765"/>
            <a:ext cx="10308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Relação </a:t>
            </a:r>
            <a:r>
              <a:rPr spc="15" dirty="0"/>
              <a:t>da </a:t>
            </a:r>
            <a:r>
              <a:rPr spc="25" dirty="0"/>
              <a:t>LDO com </a:t>
            </a:r>
            <a:r>
              <a:rPr dirty="0"/>
              <a:t>a</a:t>
            </a:r>
            <a:r>
              <a:rPr spc="290" dirty="0"/>
              <a:t> </a:t>
            </a:r>
            <a:r>
              <a:rPr spc="25" dirty="0"/>
              <a:t>LRF</a:t>
            </a:r>
          </a:p>
        </p:txBody>
      </p:sp>
      <p:sp>
        <p:nvSpPr>
          <p:cNvPr id="5" name="object 5"/>
          <p:cNvSpPr/>
          <p:nvPr/>
        </p:nvSpPr>
        <p:spPr>
          <a:xfrm>
            <a:off x="528827" y="153923"/>
            <a:ext cx="11132820" cy="14432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81771" y="1679448"/>
            <a:ext cx="3880104" cy="3881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7C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33131" y="2391155"/>
            <a:ext cx="4658867" cy="29123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26744" y="1328017"/>
            <a:ext cx="7543800" cy="504433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Riscos Fiscais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– contendo o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demonstrativo</a:t>
            </a:r>
            <a:r>
              <a:rPr sz="1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de:</a:t>
            </a:r>
            <a:endParaRPr sz="1800" dirty="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108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Riscos Fiscais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Providências;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Metas Fiscais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– compostos pelos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demonstrativos: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0"/>
              </a:spcBef>
              <a:buAutoNum type="alphaLcParenR"/>
              <a:tabLst>
                <a:tab pos="637540" algn="l"/>
              </a:tabLst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Metas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Anuais;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5"/>
              </a:spcBef>
              <a:buAutoNum type="alphaLcParenR"/>
              <a:tabLst>
                <a:tab pos="637540" algn="l"/>
              </a:tabLst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Avaliação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do Cumprimento das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Metas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Fiscais do Exercício</a:t>
            </a:r>
            <a:r>
              <a:rPr sz="1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Anterior;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0"/>
              </a:spcBef>
              <a:buAutoNum type="alphaLcParenR"/>
              <a:tabLst>
                <a:tab pos="637540" algn="l"/>
              </a:tabLst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Metas Fiscais Atuais Comparadas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com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as Fixadas nos 3 exercícios;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0"/>
              </a:spcBef>
              <a:buAutoNum type="alphaLcParenR"/>
              <a:tabLst>
                <a:tab pos="637540" algn="l"/>
              </a:tabLst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Evolução do Patrimônio</a:t>
            </a:r>
            <a:r>
              <a:rPr sz="18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Líquido;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0"/>
              </a:spcBef>
              <a:buAutoNum type="alphaLcParenR"/>
              <a:tabLst>
                <a:tab pos="637540" algn="l"/>
              </a:tabLst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Origem e Aplicação de Recursos em Alienação de</a:t>
            </a:r>
            <a:r>
              <a:rPr sz="18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Ativos;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0"/>
              </a:spcBef>
              <a:buAutoNum type="alphaLcParenR"/>
              <a:tabLst>
                <a:tab pos="636905" algn="l"/>
                <a:tab pos="637540" algn="l"/>
              </a:tabLst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Avaliação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da Situação Financeira e Atuarial do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RPPS;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0"/>
              </a:spcBef>
              <a:buAutoNum type="alphaLcParenR"/>
              <a:tabLst>
                <a:tab pos="63754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Estimativa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da Compensação da Renúncia de</a:t>
            </a:r>
            <a:r>
              <a:rPr sz="18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Receita;</a:t>
            </a:r>
            <a:endParaRPr sz="1800" dirty="0">
              <a:latin typeface="Arial"/>
              <a:cs typeface="Arial"/>
            </a:endParaRPr>
          </a:p>
          <a:p>
            <a:pPr marL="636905" lvl="1" indent="-285115">
              <a:lnSpc>
                <a:spcPct val="100000"/>
              </a:lnSpc>
              <a:spcBef>
                <a:spcPts val="1080"/>
              </a:spcBef>
              <a:tabLst>
                <a:tab pos="637540" algn="l"/>
              </a:tabLst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0546" y="305765"/>
            <a:ext cx="99282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Anexos </a:t>
            </a:r>
            <a:r>
              <a:rPr spc="15" dirty="0"/>
              <a:t>ao </a:t>
            </a:r>
            <a:r>
              <a:rPr spc="45" dirty="0"/>
              <a:t>Projeto </a:t>
            </a:r>
            <a:r>
              <a:rPr spc="15" dirty="0"/>
              <a:t>da</a:t>
            </a:r>
            <a:r>
              <a:rPr spc="265" dirty="0"/>
              <a:t> </a:t>
            </a:r>
            <a:r>
              <a:rPr spc="25" dirty="0"/>
              <a:t>LDO</a:t>
            </a:r>
          </a:p>
        </p:txBody>
      </p:sp>
      <p:sp>
        <p:nvSpPr>
          <p:cNvPr id="6" name="object 6"/>
          <p:cNvSpPr/>
          <p:nvPr/>
        </p:nvSpPr>
        <p:spPr>
          <a:xfrm>
            <a:off x="755904" y="153923"/>
            <a:ext cx="10750296" cy="1443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8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3C5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7341" y="305765"/>
            <a:ext cx="106241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ESTIMATIVA </a:t>
            </a:r>
            <a:r>
              <a:rPr spc="-45" dirty="0"/>
              <a:t>DAS</a:t>
            </a:r>
            <a:r>
              <a:rPr spc="135" dirty="0"/>
              <a:t> </a:t>
            </a:r>
            <a:r>
              <a:rPr spc="-10" dirty="0"/>
              <a:t>RECEITAS</a:t>
            </a:r>
          </a:p>
        </p:txBody>
      </p:sp>
      <p:sp>
        <p:nvSpPr>
          <p:cNvPr id="4" name="object 4"/>
          <p:cNvSpPr/>
          <p:nvPr/>
        </p:nvSpPr>
        <p:spPr>
          <a:xfrm>
            <a:off x="376427" y="153923"/>
            <a:ext cx="11436096" cy="14432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157983"/>
            <a:ext cx="3787140" cy="3787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66134" y="1589430"/>
            <a:ext cx="7832090" cy="4313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 algn="just">
              <a:lnSpc>
                <a:spcPct val="140000"/>
              </a:lnSpc>
              <a:spcBef>
                <a:spcPts val="100"/>
              </a:spcBef>
              <a:buFont typeface="Wingdings"/>
              <a:buChar char=""/>
              <a:tabLst>
                <a:tab pos="302260" algn="l"/>
              </a:tabLst>
            </a:pP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estimativa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receita para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o exercício de </a:t>
            </a:r>
            <a:r>
              <a:rPr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pt-BR"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FFFFFF"/>
                </a:solidFill>
                <a:latin typeface="Arial"/>
                <a:cs typeface="Arial"/>
              </a:rPr>
              <a:t>foi 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elaborada com base na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arrecadação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dos exercícios de  </a:t>
            </a:r>
            <a:r>
              <a:rPr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201</a:t>
            </a:r>
            <a:r>
              <a:rPr lang="pt-BR"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, 20</a:t>
            </a:r>
            <a:r>
              <a:rPr lang="pt-BR"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2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lang="pt-BR"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21</a:t>
            </a:r>
            <a:r>
              <a:rPr sz="2200" b="1" spc="-5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Wingdings"/>
              <a:buChar char=""/>
            </a:pPr>
            <a:endParaRPr sz="3200" dirty="0">
              <a:latin typeface="Arial"/>
              <a:cs typeface="Arial"/>
            </a:endParaRPr>
          </a:p>
          <a:p>
            <a:pPr marL="103505" marR="5715" indent="-91440" algn="just">
              <a:lnSpc>
                <a:spcPct val="140000"/>
              </a:lnSpc>
              <a:buFont typeface="Wingdings"/>
              <a:buChar char=""/>
              <a:tabLst>
                <a:tab pos="313055" algn="l"/>
              </a:tabLst>
            </a:pPr>
            <a:r>
              <a:rPr sz="2200" b="1" spc="-35" dirty="0">
                <a:solidFill>
                  <a:srgbClr val="FFFFFF"/>
                </a:solidFill>
                <a:latin typeface="Arial"/>
                <a:cs typeface="Arial"/>
              </a:rPr>
              <a:t>Também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foram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considerados </a:t>
            </a:r>
            <a:r>
              <a:rPr sz="2200" b="1" spc="5" dirty="0">
                <a:solidFill>
                  <a:srgbClr val="FFFFFF"/>
                </a:solidFill>
                <a:latin typeface="Arial"/>
                <a:cs typeface="Arial"/>
              </a:rPr>
              <a:t>na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estimativa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dados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e  projeções dos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índices econômicos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do Brasil,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Estado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e  Município.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"/>
            </a:pPr>
            <a:endParaRPr sz="2400" dirty="0">
              <a:latin typeface="Arial"/>
              <a:cs typeface="Arial"/>
            </a:endParaRPr>
          </a:p>
          <a:p>
            <a:pPr marL="312420" indent="-300355">
              <a:lnSpc>
                <a:spcPct val="100000"/>
              </a:lnSpc>
              <a:spcBef>
                <a:spcPts val="1995"/>
              </a:spcBef>
              <a:tabLst>
                <a:tab pos="313055" algn="l"/>
                <a:tab pos="1536065" algn="l"/>
                <a:tab pos="2508885" algn="l"/>
                <a:tab pos="3932554" algn="l"/>
                <a:tab pos="4782820" algn="l"/>
                <a:tab pos="6064885" algn="l"/>
                <a:tab pos="7660640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1092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000" spc="-30" dirty="0"/>
              <a:t>ESTIMATIVA </a:t>
            </a:r>
            <a:r>
              <a:rPr sz="2000" spc="-50" dirty="0"/>
              <a:t>DAS</a:t>
            </a:r>
            <a:r>
              <a:rPr sz="2000" spc="254" dirty="0"/>
              <a:t> </a:t>
            </a:r>
            <a:r>
              <a:rPr sz="2000" spc="-10" dirty="0"/>
              <a:t>RECEITAS</a:t>
            </a:r>
            <a:endParaRPr sz="200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824338"/>
              </p:ext>
            </p:extLst>
          </p:nvPr>
        </p:nvGraphicFramePr>
        <p:xfrm>
          <a:off x="-1" y="457200"/>
          <a:ext cx="12197857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91085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52697">
                <a:tc rowSpan="2">
                  <a:txBody>
                    <a:bodyPr/>
                    <a:lstStyle/>
                    <a:p>
                      <a:r>
                        <a:rPr lang="pt-BR" sz="1200" dirty="0" smtClean="0"/>
                        <a:t>Especificação</a:t>
                      </a:r>
                      <a:endParaRPr lang="pt-BR" sz="1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ARRECADO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ESTIMADO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ESTIMADO</a:t>
                      </a:r>
                      <a:endParaRPr lang="pt-B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PROJETADO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52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2018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2019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2020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2021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2022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2023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2024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</a:t>
                      </a:r>
                      <a:r>
                        <a:rPr lang="pt-BR" sz="1200" baseline="0" dirty="0" smtClean="0"/>
                        <a:t> Total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66.713.055,80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73.056,233,97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95.111.892,95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69.873.426,45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79.996.877,77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83.108.756,32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86.516.215,32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Receitas</a:t>
                      </a:r>
                      <a:r>
                        <a:rPr lang="pt-BR" sz="1200" baseline="0" dirty="0" smtClean="0"/>
                        <a:t> Correntes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68.815.086,57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73.990.483,60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95.024.001,47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70.054.412,72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98.921.143,12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102.476.956,85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106.678.512,08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 Tributária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1.710.909,05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1.741.071,97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1.525.280,23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1.683.879,71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1.525.021,43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1.646.414,59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1.713.917,59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 de Contribuição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2.151.913,40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2.801.462,05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2.390.620,56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3.179.890,29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9.368.029,16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9.720.309,01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10.528.396,30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</a:t>
                      </a:r>
                      <a:r>
                        <a:rPr lang="pt-BR" sz="1200" baseline="0" dirty="0" smtClean="0"/>
                        <a:t> Patrimonial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215.447,39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377.209,83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174.641,41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309.971,28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 Agropecuária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 de Indústria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</a:t>
                      </a:r>
                      <a:r>
                        <a:rPr lang="pt-BR" sz="1200" baseline="0" dirty="0" smtClean="0"/>
                        <a:t> de Serviço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46.604,08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Transferências</a:t>
                      </a:r>
                      <a:r>
                        <a:rPr lang="pt-BR" sz="1200" baseline="0" dirty="0" smtClean="0"/>
                        <a:t> Correntes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64.601.990,23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69.069.245,76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79.734.913,94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64.624.890,92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72.831.447,30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78.628.900,14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81.852.685,04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Outras Receitas</a:t>
                      </a:r>
                      <a:r>
                        <a:rPr lang="pt-BR" sz="1200" baseline="0" dirty="0" smtClean="0"/>
                        <a:t> Correntes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134.826,50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1.493,99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11.198.545,33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209.176,44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11.196.645,23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12.087.908,89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12.583.513,15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 Infra-Orçamentária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3.480.955,22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5.266.443,18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6.978.998,38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4.264.486,69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Deduções</a:t>
                      </a:r>
                      <a:r>
                        <a:rPr lang="pt-BR" sz="1200" baseline="0" dirty="0" smtClean="0"/>
                        <a:t> de Transferências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-5.650.457,66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-6.200.692,81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-6.891.106,90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-6.246.030,15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Correntes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Receita</a:t>
                      </a:r>
                      <a:r>
                        <a:rPr lang="pt-BR" sz="1200" baseline="0" dirty="0" smtClean="0"/>
                        <a:t> de Capital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67.471,67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1.800.557,19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Operações</a:t>
                      </a:r>
                      <a:r>
                        <a:rPr lang="pt-BR" sz="1200" baseline="0" dirty="0" smtClean="0"/>
                        <a:t> de Crédito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65.028,94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Alienações de Bens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21.676,32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Amortizações</a:t>
                      </a:r>
                      <a:r>
                        <a:rPr lang="pt-BR" sz="1200" baseline="0" dirty="0" smtClean="0"/>
                        <a:t>  de Empréstimos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21.676,32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Transferências de Capital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67.471,67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1.692.175,61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 smtClean="0"/>
                        <a:t> 0,00                        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6452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Outras Receitas de Capital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9C9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1208" y="305765"/>
            <a:ext cx="95891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" dirty="0"/>
              <a:t>FIXAÇÃO </a:t>
            </a:r>
            <a:r>
              <a:rPr spc="-50" dirty="0"/>
              <a:t>DAS</a:t>
            </a:r>
            <a:r>
              <a:rPr spc="80" dirty="0"/>
              <a:t> </a:t>
            </a:r>
            <a:r>
              <a:rPr spc="35" dirty="0"/>
              <a:t>DESPESAS</a:t>
            </a:r>
          </a:p>
        </p:txBody>
      </p:sp>
      <p:sp>
        <p:nvSpPr>
          <p:cNvPr id="4" name="object 4"/>
          <p:cNvSpPr/>
          <p:nvPr/>
        </p:nvSpPr>
        <p:spPr>
          <a:xfrm>
            <a:off x="890016" y="153923"/>
            <a:ext cx="10408920" cy="14432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9201" y="1583553"/>
            <a:ext cx="7829550" cy="47085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3505" marR="5715" indent="-91440" algn="just">
              <a:lnSpc>
                <a:spcPct val="140000"/>
              </a:lnSpc>
              <a:spcBef>
                <a:spcPts val="105"/>
              </a:spcBef>
              <a:buFont typeface="Wingdings"/>
              <a:buChar char=""/>
              <a:tabLst>
                <a:tab pos="330200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As ações das despesas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foram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levantadas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 partir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das despesas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realizadas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nos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exercícios </a:t>
            </a:r>
            <a:r>
              <a:rPr sz="2400" b="1" spc="-5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400" b="1" spc="-5" smtClean="0">
                <a:solidFill>
                  <a:srgbClr val="FFFFFF"/>
                </a:solidFill>
                <a:latin typeface="Arial"/>
                <a:cs typeface="Arial"/>
              </a:rPr>
              <a:t>201</a:t>
            </a:r>
            <a:r>
              <a:rPr lang="pt-BR" sz="2400" b="1" spc="-5" dirty="0" smtClean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sz="2400" b="1" spc="-5" smtClean="0">
                <a:solidFill>
                  <a:srgbClr val="FFFFFF"/>
                </a:solidFill>
                <a:latin typeface="Arial"/>
                <a:cs typeface="Arial"/>
              </a:rPr>
              <a:t>,  20</a:t>
            </a:r>
            <a:r>
              <a:rPr lang="pt-BR" sz="2400" b="1" spc="-5" dirty="0" smtClean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2400" b="1" spc="-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b="1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smtClean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lang="pt-BR" sz="2400" b="1" spc="-5" dirty="0" smtClean="0">
                <a:solidFill>
                  <a:srgbClr val="FFFFFF"/>
                </a:solidFill>
                <a:latin typeface="Arial"/>
                <a:cs typeface="Arial"/>
              </a:rPr>
              <a:t>21</a:t>
            </a:r>
            <a:r>
              <a:rPr sz="2400" b="1" spc="-5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"/>
            </a:pPr>
            <a:endParaRPr sz="3500">
              <a:latin typeface="Arial"/>
              <a:cs typeface="Arial"/>
            </a:endParaRPr>
          </a:p>
          <a:p>
            <a:pPr marL="103505" marR="5080" indent="-91440" algn="just">
              <a:lnSpc>
                <a:spcPct val="140100"/>
              </a:lnSpc>
              <a:buFont typeface="Wingdings"/>
              <a:buChar char=""/>
              <a:tabLst>
                <a:tab pos="340360" algn="l"/>
              </a:tabLst>
            </a:pPr>
            <a:r>
              <a:rPr sz="2400" b="1" spc="-35" dirty="0">
                <a:solidFill>
                  <a:srgbClr val="FFFFFF"/>
                </a:solidFill>
                <a:latin typeface="Arial"/>
                <a:cs typeface="Arial"/>
              </a:rPr>
              <a:t>Também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foram considerados na fixação das  despesas os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incrementos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de ações de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investimentos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programados </a:t>
            </a:r>
            <a:r>
              <a:rPr sz="2400" b="1" spc="-5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smtClean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pt-BR" sz="2400" b="1" spc="-5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400" b="1" spc="-5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"/>
            </a:pPr>
            <a:endParaRPr sz="2700">
              <a:latin typeface="Arial"/>
              <a:cs typeface="Arial"/>
            </a:endParaRPr>
          </a:p>
          <a:p>
            <a:pPr marL="338455" indent="-326390" algn="just">
              <a:lnSpc>
                <a:spcPct val="100000"/>
              </a:lnSpc>
              <a:spcBef>
                <a:spcPts val="2080"/>
              </a:spcBef>
              <a:buFont typeface="Wingdings"/>
              <a:buChar char=""/>
              <a:tabLst>
                <a:tab pos="339090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Fontes: Demonstrativos contábeis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financeiros.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28659" y="2078735"/>
            <a:ext cx="3790188" cy="37901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8597" y="1"/>
            <a:ext cx="8634603" cy="766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30" dirty="0"/>
              <a:t>FIXAÇÃO </a:t>
            </a:r>
            <a:r>
              <a:rPr sz="4900" spc="-50"/>
              <a:t>DAS</a:t>
            </a:r>
            <a:r>
              <a:rPr sz="4900" spc="155"/>
              <a:t> </a:t>
            </a:r>
            <a:r>
              <a:rPr sz="4900" spc="35" smtClean="0"/>
              <a:t>DESESAS</a:t>
            </a:r>
            <a:endParaRPr sz="490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275647"/>
              </p:ext>
            </p:extLst>
          </p:nvPr>
        </p:nvGraphicFramePr>
        <p:xfrm>
          <a:off x="0" y="762001"/>
          <a:ext cx="12191999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30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64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64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970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58588">
                <a:tc rowSpan="2">
                  <a:txBody>
                    <a:bodyPr/>
                    <a:lstStyle/>
                    <a:p>
                      <a:r>
                        <a:rPr lang="pt-BR" dirty="0" smtClean="0"/>
                        <a:t>Especificação</a:t>
                      </a:r>
                      <a:endParaRPr lang="pt-B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REALIZADA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ORÇADA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FIXADA</a:t>
                      </a:r>
                      <a:endParaRPr lang="pt-B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PROJETADA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85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2018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2019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2024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b="1" baseline="0" dirty="0" smtClean="0"/>
                        <a:t>Despesa Total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63.610.073,84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71.223.424,58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83.018.047,93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84.372.134,00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79.996.877,77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83.108.756,32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86.516.215,32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b="1" baseline="0" dirty="0" smtClean="0"/>
                        <a:t>Despesas Correntes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61.160.370,85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67.480.746,97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78.089.864,70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79.272.333,95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66.777.195,54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69.374.828,45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72.219.196,41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dirty="0" smtClean="0"/>
                        <a:t>Pessoal</a:t>
                      </a:r>
                      <a:r>
                        <a:rPr lang="pt-BR" baseline="0" dirty="0" smtClean="0"/>
                        <a:t> e Encargos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34.652.338,86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36.634.348,66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42.894.072,83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41.295.825,71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49.306.853,37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51.224.889,97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53.325.110,45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dirty="0" smtClean="0"/>
                        <a:t>Juros</a:t>
                      </a:r>
                      <a:r>
                        <a:rPr lang="pt-BR" baseline="0" dirty="0" smtClean="0"/>
                        <a:t> e Encargos da Dívida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dirty="0" smtClean="0"/>
                        <a:t>Outras</a:t>
                      </a:r>
                      <a:r>
                        <a:rPr lang="pt-BR" baseline="0" dirty="0" smtClean="0"/>
                        <a:t> Despesas Correntes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26.508.031,99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30.846.398,31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35.195.791,87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37.976.508,24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17.470.342,17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18.149.938,48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18.894.085,96</a:t>
                      </a:r>
                    </a:p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b="1" dirty="0" smtClean="0"/>
                        <a:t>Despesas</a:t>
                      </a:r>
                      <a:r>
                        <a:rPr lang="pt-BR" b="1" baseline="0" dirty="0" smtClean="0"/>
                        <a:t> de Capital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2.449.702,99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3.742.677,61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4.928.183,23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5.099.800,05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8.805.709,11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9.148.251,19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9.523.329,49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dirty="0" smtClean="0"/>
                        <a:t>Investimentos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1.384.959,76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2.832.248,13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4.101.737,41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4.120.747,46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dirty="0" smtClean="0"/>
                        <a:t>Inversões Financeiras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dirty="0" smtClean="0"/>
                        <a:t>Amortizações</a:t>
                      </a:r>
                      <a:r>
                        <a:rPr lang="pt-BR" baseline="0" dirty="0" smtClean="0"/>
                        <a:t> da Dívida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1.064.743,23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910.429,48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826.445,82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979.052,59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0,00</a:t>
                      </a:r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Reserva</a:t>
                      </a:r>
                      <a:r>
                        <a:rPr lang="pt-BR" b="1" baseline="0" dirty="0" smtClean="0"/>
                        <a:t> Legal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r>
                        <a:rPr lang="pt-BR" b="1" dirty="0" smtClean="0"/>
                        <a:t>Reserva</a:t>
                      </a:r>
                      <a:r>
                        <a:rPr lang="pt-BR" b="1" baseline="0" dirty="0" smtClean="0"/>
                        <a:t> de  Contingência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6887" y="0"/>
            <a:ext cx="10898225" cy="1107996"/>
          </a:xfrm>
        </p:spPr>
        <p:txBody>
          <a:bodyPr/>
          <a:lstStyle/>
          <a:p>
            <a:pPr algn="ctr"/>
            <a:r>
              <a:rPr lang="pt-BR" sz="3600" dirty="0" smtClean="0">
                <a:solidFill>
                  <a:schemeClr val="bg1"/>
                </a:solidFill>
              </a:rPr>
              <a:t>PRIORIDADES DAS METASDA SECRETARIA DE OBRAS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0" y="1143000"/>
            <a:ext cx="12192000" cy="4585871"/>
          </a:xfrm>
        </p:spPr>
        <p:txBody>
          <a:bodyPr/>
          <a:lstStyle/>
          <a:p>
            <a:pPr lvl="0"/>
            <a:r>
              <a:rPr lang="pt-BR" sz="1900" dirty="0" smtClean="0"/>
              <a:t>-</a:t>
            </a:r>
            <a:r>
              <a:rPr lang="pt-BR" sz="2000" dirty="0" smtClean="0"/>
              <a:t>Execução de Projetos de revitalização de praças e avenidas;</a:t>
            </a:r>
          </a:p>
          <a:p>
            <a:pPr lvl="0"/>
            <a:r>
              <a:rPr lang="pt-BR" sz="2000" dirty="0" smtClean="0"/>
              <a:t>-Execução de Projeto de Construção, reforma, recuperação e ampliação de pavimentação e calçamento;</a:t>
            </a:r>
          </a:p>
          <a:p>
            <a:pPr lvl="0"/>
            <a:r>
              <a:rPr lang="pt-BR" sz="2000" dirty="0" smtClean="0"/>
              <a:t>-Execução de Projetos de </a:t>
            </a:r>
            <a:r>
              <a:rPr lang="pt-BR" sz="2000" dirty="0" err="1" smtClean="0"/>
              <a:t>infraestrutura</a:t>
            </a:r>
            <a:r>
              <a:rPr lang="pt-BR" sz="2000" dirty="0" smtClean="0"/>
              <a:t> urbana, incluindo obras em cemitérios, praças, parques, jardins e projetos voltados a acessibilidade em prédios públicos e mobilidade urbana;</a:t>
            </a:r>
          </a:p>
          <a:p>
            <a:pPr lvl="0"/>
            <a:r>
              <a:rPr lang="pt-BR" sz="2000" dirty="0" smtClean="0"/>
              <a:t>-Melhoria e modernização da limpeza pública municipal;</a:t>
            </a:r>
          </a:p>
          <a:p>
            <a:pPr lvl="0"/>
            <a:r>
              <a:rPr lang="pt-BR" sz="2000" dirty="0" smtClean="0"/>
              <a:t>-Aquisição de Equipamentos destinados a poda e cuidados com arborização;</a:t>
            </a:r>
          </a:p>
          <a:p>
            <a:pPr lvl="0"/>
            <a:r>
              <a:rPr lang="pt-BR" sz="2000" dirty="0" smtClean="0"/>
              <a:t>-Manutenção e restauração de estradas vicinais;</a:t>
            </a:r>
          </a:p>
          <a:p>
            <a:pPr lvl="0"/>
            <a:r>
              <a:rPr lang="pt-BR" sz="2000" dirty="0" smtClean="0"/>
              <a:t>-Construção e reforma de quadras poliesportivas;</a:t>
            </a:r>
          </a:p>
          <a:p>
            <a:pPr lvl="0"/>
            <a:r>
              <a:rPr lang="pt-BR" sz="2000" dirty="0" smtClean="0"/>
              <a:t>-Construção, reforma e ampliação de pátios de feiras, feiras livres e de feira de animais;</a:t>
            </a:r>
          </a:p>
          <a:p>
            <a:pPr lvl="0"/>
            <a:r>
              <a:rPr lang="pt-BR" sz="2000" dirty="0" smtClean="0"/>
              <a:t>-Aquisição de ferramentas e equipamentos para oficiais mecânicas do </a:t>
            </a:r>
            <a:r>
              <a:rPr lang="pt-BR" sz="2000" dirty="0" smtClean="0"/>
              <a:t>município;  </a:t>
            </a:r>
          </a:p>
          <a:p>
            <a:pPr lvl="0"/>
            <a:r>
              <a:rPr lang="pt-BR" sz="2000" dirty="0" smtClean="0"/>
              <a:t>-Construção de Rede de escolas da rede municipal de ensino;</a:t>
            </a:r>
            <a:endParaRPr lang="pt-BR" sz="2000" dirty="0" smtClean="0"/>
          </a:p>
          <a:p>
            <a:pPr lvl="0"/>
            <a:r>
              <a:rPr lang="pt-BR" sz="2000" dirty="0" smtClean="0"/>
              <a:t>-</a:t>
            </a:r>
            <a:r>
              <a:rPr lang="pt-BR" sz="2000" dirty="0" smtClean="0"/>
              <a:t>Aquisição de peças para manutenção de veículos da frota municipal;</a:t>
            </a:r>
          </a:p>
          <a:p>
            <a:pPr lvl="0"/>
            <a:r>
              <a:rPr lang="pt-BR" sz="2000" dirty="0" smtClean="0"/>
              <a:t>-Reforma e aquisição de equipamentos para matadouros e açougues municipais;</a:t>
            </a:r>
          </a:p>
          <a:p>
            <a:pPr lvl="0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6887" y="1"/>
            <a:ext cx="10898225" cy="914400"/>
          </a:xfrm>
        </p:spPr>
        <p:txBody>
          <a:bodyPr/>
          <a:lstStyle/>
          <a:p>
            <a:pPr algn="ctr"/>
            <a:r>
              <a:rPr lang="pt-BR" sz="3200" dirty="0" smtClean="0">
                <a:solidFill>
                  <a:schemeClr val="bg1"/>
                </a:solidFill>
              </a:rPr>
              <a:t>PRIORIDADES DAS METAS DA SECRETARIA DE OBRAS</a:t>
            </a:r>
            <a:endParaRPr lang="pt-BR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533400" y="1447800"/>
            <a:ext cx="11353800" cy="3385542"/>
          </a:xfrm>
        </p:spPr>
        <p:txBody>
          <a:bodyPr/>
          <a:lstStyle/>
          <a:p>
            <a:pPr lvl="0"/>
            <a:r>
              <a:rPr lang="pt-BR" sz="2000" dirty="0"/>
              <a:t>Reforma e ampliação de unidades de saúde e hospital municipal;</a:t>
            </a:r>
          </a:p>
          <a:p>
            <a:pPr lvl="0"/>
            <a:r>
              <a:rPr lang="pt-BR" sz="2000" dirty="0"/>
              <a:t>-Manutenção da Academia da Cidade;</a:t>
            </a:r>
          </a:p>
          <a:p>
            <a:pPr lvl="0"/>
            <a:r>
              <a:rPr lang="pt-BR" sz="2000" dirty="0"/>
              <a:t>-Construção da Biblioteca </a:t>
            </a:r>
            <a:r>
              <a:rPr lang="pt-BR" sz="2000" dirty="0" smtClean="0"/>
              <a:t>Pública</a:t>
            </a:r>
            <a:endParaRPr lang="pt-BR" sz="2000" dirty="0" smtClean="0"/>
          </a:p>
          <a:p>
            <a:pPr lvl="0"/>
            <a:r>
              <a:rPr lang="pt-BR" sz="2000" dirty="0" smtClean="0"/>
              <a:t>-</a:t>
            </a:r>
            <a:r>
              <a:rPr lang="pt-BR" sz="2000" dirty="0" smtClean="0"/>
              <a:t>Execução de projetos habitacionais, incluindo reforma, construção e melhoria de moradias para população de baixa renda;</a:t>
            </a:r>
          </a:p>
          <a:p>
            <a:pPr lvl="0"/>
            <a:r>
              <a:rPr lang="pt-BR" sz="2000" dirty="0" smtClean="0"/>
              <a:t>-Aquisição de terreno para construção de casas populares</a:t>
            </a:r>
            <a:r>
              <a:rPr lang="pt-BR" sz="2000" dirty="0" smtClean="0"/>
              <a:t>;</a:t>
            </a:r>
          </a:p>
          <a:p>
            <a:pPr lvl="0"/>
            <a:r>
              <a:rPr lang="pt-BR" sz="2000" dirty="0"/>
              <a:t>-</a:t>
            </a:r>
            <a:r>
              <a:rPr lang="pt-BR" sz="2000" dirty="0" smtClean="0"/>
              <a:t>Aquisição de terreno para construção de escolas;</a:t>
            </a:r>
            <a:endParaRPr lang="pt-BR" sz="2000" dirty="0" smtClean="0"/>
          </a:p>
          <a:p>
            <a:pPr lvl="0"/>
            <a:r>
              <a:rPr lang="pt-BR" sz="2000" dirty="0" smtClean="0"/>
              <a:t>-Construção, ampliação, reforma e </a:t>
            </a:r>
            <a:r>
              <a:rPr lang="pt-BR" sz="2000" dirty="0" smtClean="0"/>
              <a:t>recuperação </a:t>
            </a:r>
            <a:r>
              <a:rPr lang="pt-BR" sz="2000" dirty="0" smtClean="0"/>
              <a:t>de redes e sistemas de saneamento urbano, galerias, lagoa de estabilização e canal;</a:t>
            </a:r>
          </a:p>
          <a:p>
            <a:pPr lvl="0"/>
            <a:r>
              <a:rPr lang="pt-BR" sz="2000" dirty="0" smtClean="0"/>
              <a:t>-Aquisição </a:t>
            </a:r>
            <a:r>
              <a:rPr lang="pt-BR" sz="2000" dirty="0" smtClean="0"/>
              <a:t>de equipamentos de segurança  (EPI);</a:t>
            </a:r>
          </a:p>
          <a:p>
            <a:r>
              <a:rPr lang="pt-BR" sz="2000" dirty="0" smtClean="0"/>
              <a:t>-Aquisição de luminárias e equipamentos para instalação e manutenção da rede pública;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430887"/>
          </a:xfrm>
        </p:spPr>
        <p:txBody>
          <a:bodyPr/>
          <a:lstStyle/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PRIORIDADES DAS METAS DA SECRETARIA DE EDUCAÇÃO</a:t>
            </a:r>
            <a:endParaRPr lang="pt-BR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0" y="533400"/>
            <a:ext cx="11887200" cy="6155531"/>
          </a:xfrm>
        </p:spPr>
        <p:txBody>
          <a:bodyPr/>
          <a:lstStyle/>
          <a:p>
            <a:pPr lvl="0"/>
            <a:r>
              <a:rPr lang="pt-BR" dirty="0" smtClean="0"/>
              <a:t>-</a:t>
            </a:r>
            <a:r>
              <a:rPr lang="pt-BR" sz="2000" dirty="0" smtClean="0"/>
              <a:t>Construir, reformar, ampliar e regulamentar escolas da educação básica;</a:t>
            </a:r>
          </a:p>
          <a:p>
            <a:pPr lvl="0"/>
            <a:r>
              <a:rPr lang="pt-BR" sz="2000" dirty="0" smtClean="0"/>
              <a:t>-Garantir mobiliário, </a:t>
            </a:r>
            <a:r>
              <a:rPr lang="pt-BR" sz="2000" dirty="0" smtClean="0"/>
              <a:t>equipamentos, brinquedos </a:t>
            </a:r>
            <a:r>
              <a:rPr lang="pt-BR" sz="2000" dirty="0" smtClean="0"/>
              <a:t>pedagógicos, jogos educativos e </a:t>
            </a:r>
            <a:r>
              <a:rPr lang="pt-BR" sz="2000" dirty="0" smtClean="0"/>
              <a:t>outros materiais pedagógicos </a:t>
            </a:r>
            <a:r>
              <a:rPr lang="pt-BR" sz="2000" dirty="0" smtClean="0"/>
              <a:t>acessíveis </a:t>
            </a:r>
            <a:r>
              <a:rPr lang="pt-BR" sz="2000" dirty="0" smtClean="0"/>
              <a:t>as escolas da educação básica;</a:t>
            </a:r>
          </a:p>
          <a:p>
            <a:pPr lvl="0"/>
            <a:r>
              <a:rPr lang="pt-BR" sz="2000" dirty="0" smtClean="0"/>
              <a:t>-Manter e ampliar a qualidade no atendimento da educação básica;</a:t>
            </a:r>
          </a:p>
          <a:p>
            <a:pPr lvl="0"/>
            <a:r>
              <a:rPr lang="pt-BR" sz="2000" dirty="0" smtClean="0"/>
              <a:t>-Possibilitar formação continuada para os professores da Rede Municipal de Ensino;</a:t>
            </a:r>
          </a:p>
          <a:p>
            <a:pPr lvl="0"/>
            <a:r>
              <a:rPr lang="pt-BR" sz="2000" dirty="0" smtClean="0"/>
              <a:t>-Fomentar ações para o atendimento educacional especializado garantindo a devida acessibilidade dos -alunos da Rede Municipal;</a:t>
            </a:r>
          </a:p>
          <a:p>
            <a:pPr lvl="0"/>
            <a:r>
              <a:rPr lang="pt-BR" sz="2000" dirty="0" smtClean="0"/>
              <a:t>-Monitorar o acompanhamento, acesso, permanência e aproveitamento escolar para a melhoria institucional;</a:t>
            </a:r>
          </a:p>
          <a:p>
            <a:pPr lvl="0"/>
            <a:r>
              <a:rPr lang="pt-BR" sz="2000" dirty="0" smtClean="0"/>
              <a:t>-Melhorar e modernizar as gestões educacionais das escolas municipais;</a:t>
            </a:r>
          </a:p>
          <a:p>
            <a:pPr lvl="0"/>
            <a:r>
              <a:rPr lang="pt-BR" sz="2000" dirty="0" smtClean="0"/>
              <a:t>-Fomentar a qualidade das praticas pedagógicas;</a:t>
            </a:r>
          </a:p>
          <a:p>
            <a:pPr lvl="0"/>
            <a:r>
              <a:rPr lang="pt-BR" sz="2000" dirty="0" smtClean="0"/>
              <a:t>-Destinar recursos para construção e montagem de bibliotecas e laboratórios nas unidades escolares;</a:t>
            </a:r>
          </a:p>
          <a:p>
            <a:pPr lvl="0"/>
            <a:r>
              <a:rPr lang="pt-BR" sz="2000" dirty="0" smtClean="0"/>
              <a:t>-Destinar recursos para construção de biblioteca pública municipal;</a:t>
            </a:r>
          </a:p>
          <a:p>
            <a:pPr lvl="0"/>
            <a:r>
              <a:rPr lang="pt-BR" sz="2000" dirty="0" smtClean="0"/>
              <a:t>-Garantir transporte e merenda escolar para o estudante</a:t>
            </a:r>
            <a:r>
              <a:rPr lang="pt-BR" sz="2000" dirty="0" smtClean="0"/>
              <a:t>,;</a:t>
            </a:r>
            <a:endParaRPr lang="pt-BR" sz="2000" dirty="0" smtClean="0"/>
          </a:p>
          <a:p>
            <a:pPr lvl="0"/>
            <a:r>
              <a:rPr lang="pt-BR" sz="2000" dirty="0" smtClean="0"/>
              <a:t>-Oferecer cursos de preparação ao ENEM e universidades;</a:t>
            </a:r>
          </a:p>
          <a:p>
            <a:pPr lvl="0"/>
            <a:r>
              <a:rPr lang="pt-BR" sz="2000" dirty="0" smtClean="0"/>
              <a:t>-Assegurar recursos para o atendimento ao PCCR;</a:t>
            </a:r>
          </a:p>
          <a:p>
            <a:pPr lvl="0"/>
            <a:r>
              <a:rPr lang="pt-BR" sz="2000" dirty="0" smtClean="0"/>
              <a:t>-Garantir recursos para apoio aos órgãos colegiados;</a:t>
            </a:r>
          </a:p>
          <a:p>
            <a:pPr lvl="0"/>
            <a:r>
              <a:rPr lang="pt-BR" sz="2000" dirty="0" smtClean="0"/>
              <a:t>-Adquirir veículos de apoio as atividades da SMEI;</a:t>
            </a:r>
          </a:p>
          <a:p>
            <a:pPr lvl="0"/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6887" y="16625"/>
            <a:ext cx="10898225" cy="369332"/>
          </a:xfrm>
        </p:spPr>
        <p:txBody>
          <a:bodyPr/>
          <a:lstStyle/>
          <a:p>
            <a:r>
              <a:rPr lang="pt-BR" sz="2400" dirty="0" smtClean="0">
                <a:solidFill>
                  <a:schemeClr val="bg1"/>
                </a:solidFill>
              </a:rPr>
              <a:t>PRIORIDADES DAS METAS DA SECRETARIA DE EDUCAÇÃO</a:t>
            </a:r>
            <a:endParaRPr lang="pt-BR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0" y="533400"/>
            <a:ext cx="11887200" cy="4924425"/>
          </a:xfrm>
        </p:spPr>
        <p:txBody>
          <a:bodyPr/>
          <a:lstStyle/>
          <a:p>
            <a:pPr lvl="0"/>
            <a:r>
              <a:rPr lang="pt-BR" sz="2000" dirty="0"/>
              <a:t>Implementar programas culturais e desportivos no município;</a:t>
            </a:r>
          </a:p>
          <a:p>
            <a:pPr lvl="0"/>
            <a:r>
              <a:rPr lang="pt-BR" sz="2000" dirty="0"/>
              <a:t>-Garantir a manutenção da biblioteca municipal e o patrimônio histórico</a:t>
            </a:r>
            <a:r>
              <a:rPr lang="pt-BR" sz="2000" dirty="0" smtClean="0"/>
              <a:t>;</a:t>
            </a:r>
            <a:endParaRPr lang="pt-BR" sz="2000" dirty="0" smtClean="0"/>
          </a:p>
          <a:p>
            <a:pPr lvl="0"/>
            <a:r>
              <a:rPr lang="pt-BR" sz="2000" dirty="0" smtClean="0"/>
              <a:t>-</a:t>
            </a:r>
            <a:r>
              <a:rPr lang="pt-BR" sz="2000" dirty="0" smtClean="0"/>
              <a:t>Garantir recursos para as atividades das bandas filarmônicas e marciais, </a:t>
            </a:r>
          </a:p>
          <a:p>
            <a:pPr lvl="0"/>
            <a:r>
              <a:rPr lang="pt-BR" sz="2000" dirty="0" smtClean="0"/>
              <a:t>-Promover, realizar ou patrocinar atividades desportivas e ou atléticas, festividades cívicas, tradicionais, religiosas, folclóricas e outros eventos de difusão cultural;</a:t>
            </a:r>
          </a:p>
          <a:p>
            <a:pPr lvl="0"/>
            <a:r>
              <a:rPr lang="pt-BR" sz="2000" dirty="0" smtClean="0"/>
              <a:t>-Conceder subvenção e associações sem fins lucrativos para execução de programas culturais;</a:t>
            </a:r>
          </a:p>
          <a:p>
            <a:pPr lvl="0"/>
            <a:r>
              <a:rPr lang="pt-BR" sz="2000" dirty="0" smtClean="0"/>
              <a:t>-Conceder recursos para construção e recuperação de quadras de esportes e campos de futebol;</a:t>
            </a:r>
          </a:p>
          <a:p>
            <a:pPr lvl="0"/>
            <a:r>
              <a:rPr lang="pt-BR" sz="2000" dirty="0" smtClean="0"/>
              <a:t>-Destinar recursos para construção de mine arena de atletismo;</a:t>
            </a:r>
          </a:p>
          <a:p>
            <a:pPr lvl="0"/>
            <a:r>
              <a:rPr lang="pt-BR" sz="2000" dirty="0" smtClean="0"/>
              <a:t>-Garantir recurso para a realização de atividades </a:t>
            </a:r>
            <a:r>
              <a:rPr lang="pt-BR" sz="2000" dirty="0" err="1" smtClean="0"/>
              <a:t>socio</a:t>
            </a:r>
            <a:r>
              <a:rPr lang="pt-BR" sz="2000" dirty="0" err="1"/>
              <a:t>-</a:t>
            </a:r>
            <a:r>
              <a:rPr lang="pt-BR" sz="2000" dirty="0" err="1" smtClean="0"/>
              <a:t>culturais</a:t>
            </a:r>
            <a:r>
              <a:rPr lang="pt-BR" sz="2000" dirty="0" smtClean="0"/>
              <a:t> </a:t>
            </a:r>
            <a:r>
              <a:rPr lang="pt-BR" sz="2000" dirty="0" smtClean="0"/>
              <a:t>para a juventude;</a:t>
            </a:r>
          </a:p>
          <a:p>
            <a:pPr lvl="0"/>
            <a:r>
              <a:rPr lang="pt-BR" sz="2000" dirty="0" smtClean="0"/>
              <a:t>-Destinar recursos para apoio aos projetos pedagógicos desenvolvidos nas unidades escolares;</a:t>
            </a:r>
          </a:p>
          <a:p>
            <a:pPr lvl="0"/>
            <a:r>
              <a:rPr lang="pt-BR" sz="2000" dirty="0" smtClean="0"/>
              <a:t>-Realizar a manutenção e ampliação dos laboratórios de informática das escolas urbanas e rurais, inclusive, viabilizando o uso da Internet banda larga;</a:t>
            </a:r>
          </a:p>
          <a:p>
            <a:pPr lvl="0"/>
            <a:r>
              <a:rPr lang="pt-BR" sz="2000" dirty="0" smtClean="0"/>
              <a:t>-Promover ações para elevação do IDEB </a:t>
            </a:r>
            <a:r>
              <a:rPr lang="pt-BR" sz="2000" dirty="0" smtClean="0"/>
              <a:t>municipal, inclusive garantir recursos para equipar aquelas que apresentam desempenho acima da média como meio de estimulara manutenção dos resultados obtidos.</a:t>
            </a:r>
            <a:endParaRPr lang="pt-BR" sz="2000" dirty="0" smtClean="0"/>
          </a:p>
          <a:p>
            <a:pPr lvl="0"/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6887" y="1"/>
            <a:ext cx="10898225" cy="307777"/>
          </a:xfrm>
        </p:spPr>
        <p:txBody>
          <a:bodyPr/>
          <a:lstStyle/>
          <a:p>
            <a:pPr algn="ctr"/>
            <a:r>
              <a:rPr lang="pt-BR" sz="2000" dirty="0" smtClean="0">
                <a:solidFill>
                  <a:schemeClr val="bg1"/>
                </a:solidFill>
              </a:rPr>
              <a:t>PRIORIDADES DAS METAS DA SECRETARIA DE ASSISTÊNCIA SOCIAL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0" y="381000"/>
            <a:ext cx="12192000" cy="6724918"/>
          </a:xfrm>
        </p:spPr>
        <p:txBody>
          <a:bodyPr/>
          <a:lstStyle/>
          <a:p>
            <a:pPr lvl="0"/>
            <a:r>
              <a:rPr lang="pt-BR" sz="1700" dirty="0" smtClean="0"/>
              <a:t>-</a:t>
            </a:r>
            <a:r>
              <a:rPr lang="pt-BR" sz="2000" dirty="0" smtClean="0"/>
              <a:t>Doação de cesta básica às famílias carentes, devidamente cadastradas e acompanhadas pelo CRAS ou outra entidade de Assistência;</a:t>
            </a:r>
          </a:p>
          <a:p>
            <a:pPr lvl="0"/>
            <a:r>
              <a:rPr lang="pt-BR" sz="2000" dirty="0" smtClean="0"/>
              <a:t>-Doação de alimentação especial para pessoas com necessidades especiais;</a:t>
            </a:r>
          </a:p>
          <a:p>
            <a:pPr lvl="0"/>
            <a:r>
              <a:rPr lang="pt-BR" sz="2000" dirty="0" smtClean="0"/>
              <a:t>-Doação de urnas funerárias, bem como translado para outros municípios;</a:t>
            </a:r>
          </a:p>
          <a:p>
            <a:pPr lvl="0"/>
            <a:r>
              <a:rPr lang="pt-BR" sz="2000" dirty="0" smtClean="0"/>
              <a:t>-Auxílio natalidade, com doação de enxoval para recém nascidos;</a:t>
            </a:r>
          </a:p>
          <a:p>
            <a:pPr lvl="0"/>
            <a:r>
              <a:rPr lang="pt-BR" sz="2000" dirty="0" smtClean="0"/>
              <a:t>-Doação de leite especial para </a:t>
            </a:r>
            <a:r>
              <a:rPr lang="pt-BR" sz="2000" dirty="0" smtClean="0"/>
              <a:t>crianças com </a:t>
            </a:r>
            <a:r>
              <a:rPr lang="pt-BR" sz="2000" dirty="0" smtClean="0"/>
              <a:t>necessidades especiais;</a:t>
            </a:r>
          </a:p>
          <a:p>
            <a:pPr lvl="0"/>
            <a:r>
              <a:rPr lang="pt-BR" sz="2000" dirty="0" smtClean="0"/>
              <a:t>-Realização de cursos profissionalizantes para famílias de baixa renda;</a:t>
            </a:r>
          </a:p>
          <a:p>
            <a:pPr lvl="0"/>
            <a:r>
              <a:rPr lang="pt-BR" sz="2000" dirty="0" smtClean="0"/>
              <a:t>-Realização de visitas domiciliares às famílias carentes pelos profissionais do CRAS, CREAS e Secretaria de </a:t>
            </a:r>
            <a:r>
              <a:rPr lang="pt-BR" sz="2000" dirty="0" smtClean="0"/>
              <a:t>Assistência </a:t>
            </a:r>
            <a:r>
              <a:rPr lang="pt-BR" sz="2000" dirty="0" smtClean="0"/>
              <a:t>Social;</a:t>
            </a:r>
          </a:p>
          <a:p>
            <a:pPr lvl="0"/>
            <a:r>
              <a:rPr lang="pt-BR" sz="2000" dirty="0" smtClean="0"/>
              <a:t>-Acompanhamento das famílias em descumprimento das condicionalidades do PBF, para que as mesmas não tenham seus benefícios bloqueados;</a:t>
            </a:r>
          </a:p>
          <a:p>
            <a:pPr lvl="0"/>
            <a:r>
              <a:rPr lang="pt-BR" sz="2000" dirty="0" smtClean="0"/>
              <a:t>-Manutenção dos grupos da 3ª </a:t>
            </a:r>
            <a:r>
              <a:rPr lang="pt-BR" sz="2000" dirty="0" smtClean="0"/>
              <a:t>idade dos </a:t>
            </a:r>
            <a:r>
              <a:rPr lang="pt-BR" sz="2000" dirty="0" smtClean="0"/>
              <a:t>distritos de Serra Branca e Serrolândia;</a:t>
            </a:r>
          </a:p>
          <a:p>
            <a:pPr lvl="0"/>
            <a:r>
              <a:rPr lang="pt-BR" sz="2000" dirty="0" smtClean="0"/>
              <a:t>-Doação de Sopas para famílias carentes, através da cozinha comunitária;</a:t>
            </a:r>
          </a:p>
          <a:p>
            <a:pPr lvl="0"/>
            <a:r>
              <a:rPr lang="pt-BR" sz="2000" dirty="0" smtClean="0"/>
              <a:t>-Realização de campanhas contra o abuso e exploração de crianças e adolescentes;</a:t>
            </a:r>
          </a:p>
          <a:p>
            <a:pPr lvl="0"/>
            <a:r>
              <a:rPr lang="pt-BR" sz="2000" dirty="0" smtClean="0"/>
              <a:t>-Realização de campanhas de combate ao trabalho infantil;</a:t>
            </a:r>
          </a:p>
          <a:p>
            <a:pPr lvl="0"/>
            <a:r>
              <a:rPr lang="pt-BR" sz="2000" dirty="0" smtClean="0"/>
              <a:t>-Realização de palestras educativas através de CRAS, CREAS, Criança Feliz, </a:t>
            </a:r>
            <a:r>
              <a:rPr lang="pt-BR" sz="2000" dirty="0" smtClean="0"/>
              <a:t>PETI</a:t>
            </a:r>
            <a:r>
              <a:rPr lang="pt-BR" sz="2000" dirty="0"/>
              <a:t> </a:t>
            </a:r>
            <a:r>
              <a:rPr lang="pt-BR" sz="2000" dirty="0" smtClean="0"/>
              <a:t>Estratégico </a:t>
            </a:r>
            <a:r>
              <a:rPr lang="pt-BR" sz="2000" dirty="0" smtClean="0"/>
              <a:t>;</a:t>
            </a:r>
            <a:endParaRPr lang="pt-BR" sz="2000" dirty="0" smtClean="0"/>
          </a:p>
          <a:p>
            <a:pPr lvl="0"/>
            <a:r>
              <a:rPr lang="pt-BR" sz="2000" dirty="0" smtClean="0"/>
              <a:t>-Doação de Benefício eventual para melhorias habitacionais de famílias carentes que residem em moradias que estão em situação de risco;</a:t>
            </a:r>
          </a:p>
          <a:p>
            <a:pPr lvl="0"/>
            <a:r>
              <a:rPr lang="pt-BR" sz="2000" dirty="0" smtClean="0"/>
              <a:t>-Auxilio financeiro para deslocamento de famílias carentes para outros municípios;</a:t>
            </a:r>
          </a:p>
          <a:p>
            <a:pPr lvl="0"/>
            <a:r>
              <a:rPr lang="pt-BR" sz="2000" dirty="0" smtClean="0"/>
              <a:t>-Auxilio financeiro para transportar mudança para outros municípios; </a:t>
            </a:r>
          </a:p>
          <a:p>
            <a:pPr lvl="0"/>
            <a:r>
              <a:rPr lang="pt-BR" sz="2000" dirty="0" smtClean="0"/>
              <a:t>-Manutenção </a:t>
            </a:r>
            <a:r>
              <a:rPr lang="pt-BR" sz="2000" dirty="0" smtClean="0"/>
              <a:t>do SCVR - </a:t>
            </a:r>
            <a:r>
              <a:rPr lang="pt-BR" sz="2000" dirty="0" smtClean="0"/>
              <a:t>Serviço de Convivência e Fortalecimento de Vínculos;</a:t>
            </a:r>
          </a:p>
          <a:p>
            <a:pPr lvl="0"/>
            <a:endParaRPr lang="pt-BR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6887" y="1"/>
            <a:ext cx="10898225" cy="609600"/>
          </a:xfrm>
        </p:spPr>
        <p:txBody>
          <a:bodyPr/>
          <a:lstStyle/>
          <a:p>
            <a:pPr algn="ctr"/>
            <a:r>
              <a:rPr lang="pt-BR" sz="2000" dirty="0" smtClean="0">
                <a:solidFill>
                  <a:schemeClr val="bg1"/>
                </a:solidFill>
              </a:rPr>
              <a:t>PRIORIDADES DAS METAS DA SECRETARIA DE ASSISTÊNCIA SOCIAL</a:t>
            </a:r>
            <a:endParaRPr lang="pt-BR" sz="2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-1" y="609600"/>
            <a:ext cx="12169833" cy="5355312"/>
          </a:xfrm>
        </p:spPr>
        <p:txBody>
          <a:bodyPr/>
          <a:lstStyle/>
          <a:p>
            <a:pPr lvl="0"/>
            <a:endParaRPr lang="pt-BR" sz="2400" dirty="0" smtClean="0"/>
          </a:p>
          <a:p>
            <a:pPr lvl="0"/>
            <a:r>
              <a:rPr lang="pt-BR" sz="2000" dirty="0" smtClean="0"/>
              <a:t>-Visitas  </a:t>
            </a:r>
            <a:r>
              <a:rPr lang="pt-BR" sz="2000" dirty="0"/>
              <a:t>de técnicos para elaboração de Parecer Social às famílias do CADUNICO e Bolsa Família;</a:t>
            </a:r>
          </a:p>
          <a:p>
            <a:pPr lvl="0"/>
            <a:r>
              <a:rPr lang="pt-BR" sz="2000" dirty="0"/>
              <a:t>-Acompanhamento das Famílias Beneficiárias do BPC X CADUNICO;</a:t>
            </a:r>
          </a:p>
          <a:p>
            <a:pPr lvl="0"/>
            <a:r>
              <a:rPr lang="pt-BR" sz="2000" dirty="0"/>
              <a:t>-Compra de veículos para a Secretaria de Assistência Social e seus programas</a:t>
            </a:r>
            <a:r>
              <a:rPr lang="pt-BR" sz="2000" dirty="0" smtClean="0"/>
              <a:t>;</a:t>
            </a:r>
            <a:endParaRPr lang="pt-BR" sz="2000" dirty="0"/>
          </a:p>
          <a:p>
            <a:pPr lvl="0"/>
            <a:r>
              <a:rPr lang="pt-BR" sz="2000" dirty="0" smtClean="0"/>
              <a:t>-</a:t>
            </a:r>
            <a:r>
              <a:rPr lang="pt-BR" sz="2000" dirty="0" smtClean="0"/>
              <a:t>Manutenção do Programa Compra Direta e PAA;</a:t>
            </a:r>
          </a:p>
          <a:p>
            <a:pPr lvl="0"/>
            <a:r>
              <a:rPr lang="pt-BR" sz="2000" dirty="0" smtClean="0"/>
              <a:t>-</a:t>
            </a:r>
            <a:r>
              <a:rPr lang="pt-BR" sz="2000" dirty="0" smtClean="0"/>
              <a:t>Ampliação e Reforma da Cozinha Comunitária</a:t>
            </a:r>
          </a:p>
          <a:p>
            <a:pPr lvl="0"/>
            <a:r>
              <a:rPr lang="pt-BR" sz="2000" dirty="0" smtClean="0"/>
              <a:t>-Construção de Unidades de Atendimento de Programas Sociais, CRAS, CREAS, SCFV;</a:t>
            </a:r>
          </a:p>
          <a:p>
            <a:pPr lvl="0"/>
            <a:r>
              <a:rPr lang="pt-BR" sz="2000" dirty="0" smtClean="0"/>
              <a:t>-Doação de 2ª via de Registro Civil e certidão de casamento à famílias carentes;</a:t>
            </a:r>
          </a:p>
          <a:p>
            <a:pPr lvl="0"/>
            <a:r>
              <a:rPr lang="pt-BR" sz="2000" dirty="0" smtClean="0"/>
              <a:t>-Aquisição de equipamentos de informática;</a:t>
            </a:r>
          </a:p>
          <a:p>
            <a:pPr lvl="0"/>
            <a:r>
              <a:rPr lang="pt-BR" sz="2000" dirty="0" smtClean="0"/>
              <a:t>-Aquisição de equipamentos mobiliários para secretaria e programas sociais;</a:t>
            </a:r>
          </a:p>
          <a:p>
            <a:pPr lvl="0"/>
            <a:r>
              <a:rPr lang="pt-BR" sz="2000" dirty="0" smtClean="0"/>
              <a:t>-Capacitação para os trabalhadores do SUAS;</a:t>
            </a:r>
          </a:p>
          <a:p>
            <a:pPr lvl="0"/>
            <a:r>
              <a:rPr lang="pt-BR" sz="2000" dirty="0" smtClean="0"/>
              <a:t>-Contratação de Assistência Técnica em Informática;</a:t>
            </a:r>
          </a:p>
          <a:p>
            <a:pPr lvl="0"/>
            <a:r>
              <a:rPr lang="pt-BR" sz="2000" dirty="0" smtClean="0"/>
              <a:t>-</a:t>
            </a:r>
            <a:r>
              <a:rPr lang="pt-BR" sz="2000" dirty="0" smtClean="0"/>
              <a:t>Aquisição de material de expediente;</a:t>
            </a:r>
          </a:p>
          <a:p>
            <a:pPr lvl="0"/>
            <a:r>
              <a:rPr lang="pt-BR" sz="2000" dirty="0" smtClean="0"/>
              <a:t>-Realização do Programa Natal feliz para crianças carentes;</a:t>
            </a:r>
          </a:p>
          <a:p>
            <a:pPr lvl="0"/>
            <a:r>
              <a:rPr lang="pt-BR" sz="2000" dirty="0" smtClean="0"/>
              <a:t> -Manutenção do Programa criança Feliz;</a:t>
            </a:r>
          </a:p>
          <a:p>
            <a:pPr lvl="0"/>
            <a:r>
              <a:rPr lang="pt-BR" sz="2000" dirty="0" smtClean="0"/>
              <a:t>-Aquisição de </a:t>
            </a:r>
            <a:r>
              <a:rPr lang="pt-BR" sz="2000" dirty="0" err="1" smtClean="0"/>
              <a:t>EPI’s</a:t>
            </a:r>
            <a:r>
              <a:rPr lang="pt-BR" sz="2000" dirty="0" smtClean="0"/>
              <a:t> para funcionários e usuários dos serviços e programas da assistência social</a:t>
            </a:r>
            <a:r>
              <a:rPr lang="pt-BR" sz="2000" dirty="0" smtClean="0"/>
              <a:t>.</a:t>
            </a:r>
          </a:p>
          <a:p>
            <a:pPr lvl="0"/>
            <a:r>
              <a:rPr lang="pt-BR" sz="2000" dirty="0" smtClean="0"/>
              <a:t>Manutenção e apoio às ações da Coordenadoria Municipal da Mulher;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4800" y="0"/>
            <a:ext cx="11887199" cy="430887"/>
          </a:xfrm>
        </p:spPr>
        <p:txBody>
          <a:bodyPr/>
          <a:lstStyle/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SECRETARIA DE SAÚDE</a:t>
            </a:r>
            <a:endParaRPr lang="pt-BR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228600" y="990600"/>
            <a:ext cx="11658600" cy="4924425"/>
          </a:xfrm>
        </p:spPr>
        <p:txBody>
          <a:bodyPr/>
          <a:lstStyle/>
          <a:p>
            <a:r>
              <a:rPr lang="pt-BR" sz="2000" dirty="0" smtClean="0"/>
              <a:t>-Promover acesso a politica municipal da atenção básica municipal; </a:t>
            </a:r>
          </a:p>
          <a:p>
            <a:r>
              <a:rPr lang="pt-BR" sz="2000" u="none" dirty="0" smtClean="0"/>
              <a:t>-</a:t>
            </a:r>
            <a:r>
              <a:rPr lang="pt-BR" sz="2000" u="sng" dirty="0" smtClean="0"/>
              <a:t>Promoção das ações Básicas de saúde (UBS);</a:t>
            </a:r>
            <a:endParaRPr lang="pt-BR" sz="2000" u="sng" dirty="0" smtClean="0"/>
          </a:p>
          <a:p>
            <a:r>
              <a:rPr lang="pt-BR" sz="2000" u="sng" dirty="0" smtClean="0"/>
              <a:t>-Construção de Unidades de Saúde da </a:t>
            </a:r>
            <a:r>
              <a:rPr lang="pt-BR" sz="2000" u="sng" dirty="0" smtClean="0"/>
              <a:t>Família</a:t>
            </a:r>
            <a:r>
              <a:rPr lang="pt-BR" sz="2000" u="sng" dirty="0" smtClean="0"/>
              <a:t> (ESF);</a:t>
            </a:r>
            <a:endParaRPr lang="pt-BR" sz="2000" u="sng" dirty="0" smtClean="0"/>
          </a:p>
          <a:p>
            <a:r>
              <a:rPr lang="pt-BR" sz="2000" u="sng" dirty="0" smtClean="0"/>
              <a:t>-Implantação de </a:t>
            </a:r>
            <a:r>
              <a:rPr lang="pt-BR" sz="2000" u="sng" dirty="0" smtClean="0"/>
              <a:t>E</a:t>
            </a:r>
            <a:r>
              <a:rPr lang="pt-BR" sz="2000" u="sng" dirty="0" smtClean="0"/>
              <a:t>quipes de Saúde da Família (ESF);</a:t>
            </a:r>
            <a:endParaRPr lang="pt-BR" sz="2000" u="sng" dirty="0" smtClean="0"/>
          </a:p>
          <a:p>
            <a:r>
              <a:rPr lang="pt-BR" sz="2000" u="sng" dirty="0" smtClean="0"/>
              <a:t>-Estrutura e Informação da Rede de Atenção </a:t>
            </a:r>
            <a:r>
              <a:rPr lang="pt-BR" sz="2000" u="sng" dirty="0" smtClean="0"/>
              <a:t>Básica</a:t>
            </a:r>
            <a:r>
              <a:rPr lang="pt-BR" sz="2000" u="sng" dirty="0" smtClean="0"/>
              <a:t>;</a:t>
            </a:r>
            <a:endParaRPr lang="pt-BR" sz="2000" u="sng" dirty="0" smtClean="0"/>
          </a:p>
          <a:p>
            <a:r>
              <a:rPr lang="pt-BR" sz="2000" u="sng" dirty="0" smtClean="0"/>
              <a:t>-Manutenção de Unidades Básicas de </a:t>
            </a:r>
            <a:r>
              <a:rPr lang="pt-BR" sz="2000" u="sng" dirty="0" smtClean="0"/>
              <a:t>S</a:t>
            </a:r>
            <a:r>
              <a:rPr lang="pt-BR" sz="2000" u="sng" dirty="0" smtClean="0"/>
              <a:t>a</a:t>
            </a:r>
            <a:r>
              <a:rPr lang="pt-BR" sz="2000" u="sng" dirty="0" smtClean="0"/>
              <a:t>úde;</a:t>
            </a:r>
            <a:endParaRPr lang="pt-BR" sz="2000" u="sng" dirty="0" smtClean="0"/>
          </a:p>
          <a:p>
            <a:r>
              <a:rPr lang="pt-BR" sz="2000" u="sng" dirty="0" smtClean="0"/>
              <a:t>-Recuperação das Unidades </a:t>
            </a:r>
            <a:r>
              <a:rPr lang="pt-BR" sz="2000" u="sng" dirty="0" smtClean="0"/>
              <a:t>Básicas</a:t>
            </a:r>
            <a:r>
              <a:rPr lang="pt-BR" sz="2000" u="sng" dirty="0" smtClean="0"/>
              <a:t> de </a:t>
            </a:r>
            <a:r>
              <a:rPr lang="pt-BR" sz="2000" u="sng" dirty="0" smtClean="0"/>
              <a:t>Saúde;</a:t>
            </a:r>
            <a:endParaRPr lang="pt-BR" sz="2000" u="sng" dirty="0" smtClean="0"/>
          </a:p>
          <a:p>
            <a:r>
              <a:rPr lang="pt-BR" sz="2000" u="sng" dirty="0" smtClean="0"/>
              <a:t>-Aquisição de </a:t>
            </a:r>
            <a:r>
              <a:rPr lang="pt-BR" sz="2000" u="sng" dirty="0" smtClean="0"/>
              <a:t>Veículos</a:t>
            </a:r>
            <a:r>
              <a:rPr lang="pt-BR" sz="2000" u="sng" dirty="0" smtClean="0"/>
              <a:t>;</a:t>
            </a:r>
            <a:endParaRPr lang="pt-BR" sz="2000" u="sng" dirty="0" smtClean="0"/>
          </a:p>
          <a:p>
            <a:r>
              <a:rPr lang="pt-BR" sz="2000" u="sng" dirty="0" smtClean="0"/>
              <a:t>-Aquisiç</a:t>
            </a:r>
            <a:r>
              <a:rPr lang="pt-BR" sz="2000" u="sng" dirty="0" smtClean="0"/>
              <a:t>ão de medicamentos e insumos para as Unidades de Saúde;</a:t>
            </a:r>
          </a:p>
          <a:p>
            <a:r>
              <a:rPr lang="pt-BR" sz="2000" u="sng" dirty="0" smtClean="0"/>
              <a:t>-Reforma do Hospital Municipa</a:t>
            </a:r>
            <a:r>
              <a:rPr lang="pt-BR" sz="2000" u="sng" dirty="0" smtClean="0"/>
              <a:t>l/</a:t>
            </a:r>
            <a:r>
              <a:rPr lang="pt-BR" sz="2000" u="sng" dirty="0" smtClean="0"/>
              <a:t>Unidade Mista;</a:t>
            </a:r>
            <a:endParaRPr lang="pt-BR" sz="2000" u="sng" dirty="0" smtClean="0"/>
          </a:p>
          <a:p>
            <a:r>
              <a:rPr lang="pt-BR" sz="2000" u="sng" dirty="0" smtClean="0"/>
              <a:t>-Recuperação da Academia das cidades;</a:t>
            </a:r>
            <a:endParaRPr lang="pt-BR" sz="2000" u="sng" dirty="0" smtClean="0"/>
          </a:p>
          <a:p>
            <a:r>
              <a:rPr lang="pt-BR" sz="2000" u="sng" dirty="0" smtClean="0"/>
              <a:t>-</a:t>
            </a:r>
            <a:r>
              <a:rPr lang="pt-BR" sz="2000" u="sng" dirty="0" smtClean="0"/>
              <a:t>Implantação de academias de Saúde;</a:t>
            </a:r>
            <a:endParaRPr lang="pt-BR" sz="2000" u="sng" dirty="0" smtClean="0"/>
          </a:p>
          <a:p>
            <a:r>
              <a:rPr lang="pt-BR" sz="2000" u="sng" dirty="0" smtClean="0"/>
              <a:t>-Locação de casa de Apoio para Pacientes com Tratamento fora do domicilio (TFD);</a:t>
            </a:r>
          </a:p>
          <a:p>
            <a:r>
              <a:rPr lang="pt-BR" sz="2000" u="sng" dirty="0" smtClean="0"/>
              <a:t>-Aquisição de Ambulâncias;</a:t>
            </a:r>
          </a:p>
          <a:p>
            <a:r>
              <a:rPr lang="pt-BR" sz="2000" u="sng" dirty="0" smtClean="0"/>
              <a:t>-Aquisição de  Equipamentos de Informática e mobiliários</a:t>
            </a:r>
            <a:r>
              <a:rPr lang="pt-BR" sz="2000" u="none" dirty="0" smtClean="0"/>
              <a:t>;</a:t>
            </a:r>
          </a:p>
          <a:p>
            <a:r>
              <a:rPr lang="pt-BR" sz="2000" u="none" dirty="0" smtClean="0"/>
              <a:t>-</a:t>
            </a:r>
            <a:r>
              <a:rPr lang="pt-BR" sz="2000" u="sng" dirty="0" smtClean="0"/>
              <a:t>Estruturação e informatização de rede hospitalar;</a:t>
            </a:r>
          </a:p>
        </p:txBody>
      </p:sp>
    </p:spTree>
    <p:extLst>
      <p:ext uri="{BB962C8B-B14F-4D97-AF65-F5344CB8AC3E}">
        <p14:creationId xmlns:p14="http://schemas.microsoft.com/office/powerpoint/2010/main" val="3129602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4800" y="0"/>
            <a:ext cx="11887199" cy="430887"/>
          </a:xfrm>
        </p:spPr>
        <p:txBody>
          <a:bodyPr/>
          <a:lstStyle/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SECRETARIA DE SAÚDE</a:t>
            </a:r>
            <a:endParaRPr lang="pt-BR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228600" y="990600"/>
            <a:ext cx="11658600" cy="4616648"/>
          </a:xfrm>
        </p:spPr>
        <p:txBody>
          <a:bodyPr/>
          <a:lstStyle/>
          <a:p>
            <a:r>
              <a:rPr lang="pt-BR" sz="2000" u="none" dirty="0" smtClean="0"/>
              <a:t>-</a:t>
            </a:r>
            <a:r>
              <a:rPr lang="pt-BR" sz="2000" u="sng" dirty="0"/>
              <a:t>Implantação do Centro de especialidades Odontológicas (CEO);</a:t>
            </a:r>
          </a:p>
          <a:p>
            <a:r>
              <a:rPr lang="pt-BR" sz="2000" u="sng" dirty="0"/>
              <a:t>-Capacitação de Profissionais;</a:t>
            </a:r>
          </a:p>
          <a:p>
            <a:r>
              <a:rPr lang="pt-BR" sz="2000" u="sng" dirty="0"/>
              <a:t>-Promoção das Ações do Centro de Apoio Psicossocial (CAPS); </a:t>
            </a:r>
            <a:endParaRPr lang="pt-BR" sz="2000" u="none" dirty="0" smtClean="0"/>
          </a:p>
          <a:p>
            <a:r>
              <a:rPr lang="pt-BR" sz="2000" u="none" dirty="0"/>
              <a:t>-</a:t>
            </a:r>
            <a:r>
              <a:rPr lang="pt-BR" sz="2000" u="sng" dirty="0" smtClean="0"/>
              <a:t>Promoção de Ações do Atendimento Especializado;</a:t>
            </a:r>
            <a:endParaRPr lang="pt-BR" sz="2000" u="sng" dirty="0" smtClean="0"/>
          </a:p>
          <a:p>
            <a:r>
              <a:rPr lang="pt-BR" sz="2000" u="sng" dirty="0" smtClean="0"/>
              <a:t>-Manutenção de Unidades de Saúde;</a:t>
            </a:r>
            <a:endParaRPr lang="pt-BR" sz="2000" u="sng" dirty="0" smtClean="0"/>
          </a:p>
          <a:p>
            <a:r>
              <a:rPr lang="pt-BR" sz="2000" u="sng" dirty="0" smtClean="0"/>
              <a:t>-Promoção das Ações de Imunização atualização do calendário de rotina e vacinas                    da COVID-19;</a:t>
            </a:r>
            <a:endParaRPr lang="pt-BR" sz="2000" u="sng" dirty="0" smtClean="0"/>
          </a:p>
          <a:p>
            <a:r>
              <a:rPr lang="pt-BR" sz="2000" u="sng" dirty="0" smtClean="0"/>
              <a:t>-Promoção das Ações de DST/AIDS;</a:t>
            </a:r>
            <a:endParaRPr lang="pt-BR" sz="2000" u="sng" dirty="0" smtClean="0"/>
          </a:p>
          <a:p>
            <a:r>
              <a:rPr lang="pt-BR" sz="2000" u="sng" dirty="0" smtClean="0"/>
              <a:t>-Promoção das ações de Vigilância Epidemiológica;</a:t>
            </a:r>
            <a:endParaRPr lang="pt-BR" sz="2000" u="sng" dirty="0" smtClean="0"/>
          </a:p>
          <a:p>
            <a:r>
              <a:rPr lang="pt-BR" sz="2000" u="sng" dirty="0" smtClean="0"/>
              <a:t>-Promoç</a:t>
            </a:r>
            <a:r>
              <a:rPr lang="pt-BR" sz="2000" u="sng" dirty="0" smtClean="0"/>
              <a:t>ão das ações de vigilância e garantia a Rede de Atenção Básica, Rede Hospitalar e População, assistência à saúde hospitalar e ambulatorial na promoção, prevenção por infecção e contaminação da (COVID-19);</a:t>
            </a:r>
            <a:endParaRPr lang="pt-BR" sz="2000" u="sng" dirty="0" smtClean="0"/>
          </a:p>
          <a:p>
            <a:r>
              <a:rPr lang="pt-BR" sz="2000" u="sng" dirty="0" smtClean="0"/>
              <a:t>-Visita aos domicílios sob risco de indecência do </a:t>
            </a:r>
            <a:r>
              <a:rPr lang="pt-BR" sz="2000" u="sng" dirty="0"/>
              <a:t>A</a:t>
            </a:r>
            <a:r>
              <a:rPr lang="pt-BR" sz="2000" u="sng" dirty="0" smtClean="0"/>
              <a:t>edes Aegypti</a:t>
            </a:r>
            <a:r>
              <a:rPr lang="pt-BR" sz="2000" u="sng" dirty="0" smtClean="0"/>
              <a:t>; </a:t>
            </a:r>
          </a:p>
          <a:p>
            <a:r>
              <a:rPr lang="pt-BR" sz="2000" u="sng" dirty="0" smtClean="0"/>
              <a:t>-Contratação de Agentes de Endemias;</a:t>
            </a:r>
          </a:p>
          <a:p>
            <a:r>
              <a:rPr lang="pt-BR" sz="2000" u="sng" dirty="0" smtClean="0"/>
              <a:t> </a:t>
            </a:r>
            <a:endParaRPr lang="pt-BR" sz="2000" u="sng" dirty="0" smtClean="0"/>
          </a:p>
        </p:txBody>
      </p:sp>
    </p:spTree>
    <p:extLst>
      <p:ext uri="{BB962C8B-B14F-4D97-AF65-F5344CB8AC3E}">
        <p14:creationId xmlns:p14="http://schemas.microsoft.com/office/powerpoint/2010/main" val="1210958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4800" y="0"/>
            <a:ext cx="11887199" cy="861774"/>
          </a:xfrm>
        </p:spPr>
        <p:txBody>
          <a:bodyPr/>
          <a:lstStyle/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PRIORIDADES DAS METAS DA SECRETARIA DE AGRICULTURA</a:t>
            </a:r>
            <a:endParaRPr lang="pt-BR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228600" y="990600"/>
            <a:ext cx="11658600" cy="6124754"/>
          </a:xfrm>
        </p:spPr>
        <p:txBody>
          <a:bodyPr/>
          <a:lstStyle/>
          <a:p>
            <a:r>
              <a:rPr lang="pt-BR" sz="2000" dirty="0" smtClean="0"/>
              <a:t>-</a:t>
            </a:r>
            <a:r>
              <a:rPr lang="pt-BR" u="sng" dirty="0" smtClean="0"/>
              <a:t>Implantação de hortas comunitárias no meio Rural;</a:t>
            </a:r>
            <a:endParaRPr lang="pt-BR" u="sng" dirty="0" smtClean="0"/>
          </a:p>
          <a:p>
            <a:r>
              <a:rPr lang="pt-BR" u="sng" dirty="0" smtClean="0"/>
              <a:t>-Distribuiç</a:t>
            </a:r>
            <a:r>
              <a:rPr lang="pt-BR" u="sng" dirty="0" smtClean="0"/>
              <a:t>ão de defensivos naturais para agricultores;</a:t>
            </a:r>
            <a:endParaRPr lang="pt-BR" u="sng" dirty="0" smtClean="0"/>
          </a:p>
          <a:p>
            <a:r>
              <a:rPr lang="pt-BR" u="sng" dirty="0" smtClean="0"/>
              <a:t>-Assistência técnica permanente para agricultura familiar;</a:t>
            </a:r>
          </a:p>
          <a:p>
            <a:r>
              <a:rPr lang="pt-BR" u="sng" dirty="0"/>
              <a:t>-Aquisição de maquinas forrageiras para produtores </a:t>
            </a:r>
            <a:r>
              <a:rPr lang="pt-BR" u="sng" dirty="0" smtClean="0"/>
              <a:t>rurais;</a:t>
            </a:r>
          </a:p>
          <a:p>
            <a:r>
              <a:rPr lang="pt-BR" u="sng" dirty="0" smtClean="0"/>
              <a:t>-Revitalização do açude cacimbão;</a:t>
            </a:r>
          </a:p>
          <a:p>
            <a:r>
              <a:rPr lang="pt-BR" u="sng" dirty="0" smtClean="0"/>
              <a:t>-Manutenção do Mercado ou Feira Livre;</a:t>
            </a:r>
          </a:p>
          <a:p>
            <a:r>
              <a:rPr lang="pt-BR" u="sng" dirty="0" smtClean="0"/>
              <a:t>Ampliação </a:t>
            </a:r>
            <a:r>
              <a:rPr lang="pt-BR" u="sng" dirty="0" smtClean="0"/>
              <a:t>da feira </a:t>
            </a:r>
            <a:r>
              <a:rPr lang="pt-BR" u="sng" dirty="0" smtClean="0"/>
              <a:t>A</a:t>
            </a:r>
            <a:r>
              <a:rPr lang="pt-BR" u="sng" dirty="0" smtClean="0"/>
              <a:t>groecológica;</a:t>
            </a:r>
            <a:endParaRPr lang="pt-BR" u="sng" dirty="0" smtClean="0"/>
          </a:p>
          <a:p>
            <a:r>
              <a:rPr lang="pt-BR" u="sng" dirty="0" smtClean="0"/>
              <a:t>-Construção de viveiro de mudas de plantas nativas da </a:t>
            </a:r>
            <a:r>
              <a:rPr lang="pt-BR" u="sng" dirty="0" smtClean="0"/>
              <a:t>caatinga;</a:t>
            </a:r>
            <a:endParaRPr lang="pt-BR" u="sng" dirty="0" smtClean="0"/>
          </a:p>
          <a:p>
            <a:r>
              <a:rPr lang="pt-BR" u="sng" dirty="0" smtClean="0"/>
              <a:t>-Construção de viveiro de mudas de mandioca para distribuição gratuita </a:t>
            </a:r>
            <a:r>
              <a:rPr lang="pt-BR" u="sng" dirty="0" smtClean="0"/>
              <a:t>aos agricultores;</a:t>
            </a:r>
            <a:endParaRPr lang="pt-BR" u="sng" dirty="0" smtClean="0"/>
          </a:p>
          <a:p>
            <a:r>
              <a:rPr lang="pt-BR" u="sng" dirty="0" smtClean="0"/>
              <a:t>-Compra e armazenamento de sementes de milho e feijão para distribuição no período </a:t>
            </a:r>
            <a:r>
              <a:rPr lang="pt-BR" u="sng" dirty="0" smtClean="0"/>
              <a:t>certo;</a:t>
            </a:r>
            <a:endParaRPr lang="pt-BR" u="sng" dirty="0" smtClean="0"/>
          </a:p>
          <a:p>
            <a:r>
              <a:rPr lang="pt-BR" u="sng" dirty="0" smtClean="0"/>
              <a:t>-Perfuração e instalação de um poço em Serra Branca para abastecimento de água potável a </a:t>
            </a:r>
            <a:r>
              <a:rPr lang="pt-BR" u="sng" dirty="0" smtClean="0"/>
              <a:t>população;</a:t>
            </a:r>
            <a:endParaRPr lang="pt-BR" u="sng" dirty="0" smtClean="0"/>
          </a:p>
          <a:p>
            <a:r>
              <a:rPr lang="pt-BR" u="sng" dirty="0" smtClean="0"/>
              <a:t>-Construção de </a:t>
            </a:r>
            <a:r>
              <a:rPr lang="pt-BR" u="sng" dirty="0" smtClean="0"/>
              <a:t>Cisternas </a:t>
            </a:r>
            <a:r>
              <a:rPr lang="pt-BR" u="sng" dirty="0" smtClean="0"/>
              <a:t>de </a:t>
            </a:r>
            <a:r>
              <a:rPr lang="pt-BR" u="sng" dirty="0" smtClean="0"/>
              <a:t>Produção;</a:t>
            </a:r>
            <a:endParaRPr lang="pt-BR" u="sng" dirty="0" smtClean="0"/>
          </a:p>
          <a:p>
            <a:r>
              <a:rPr lang="pt-BR" u="sng" dirty="0" smtClean="0"/>
              <a:t>-Realização de visitas de intercambio em outras regiões para aperfeiçoamento da agricultura Sustentável;</a:t>
            </a:r>
          </a:p>
          <a:p>
            <a:r>
              <a:rPr lang="pt-BR" u="sng" dirty="0" smtClean="0"/>
              <a:t>-</a:t>
            </a:r>
            <a:r>
              <a:rPr lang="pt-BR" u="sng" dirty="0" smtClean="0"/>
              <a:t>Realização de curso de capacitação sobre preservação e conservação </a:t>
            </a:r>
            <a:r>
              <a:rPr lang="pt-BR" u="sng" dirty="0" smtClean="0"/>
              <a:t>ambiental;</a:t>
            </a:r>
            <a:endParaRPr lang="pt-BR" u="sng" dirty="0" smtClean="0"/>
          </a:p>
          <a:p>
            <a:r>
              <a:rPr lang="pt-BR" u="sng" dirty="0" smtClean="0"/>
              <a:t>-Perfuração </a:t>
            </a:r>
            <a:r>
              <a:rPr lang="pt-BR" u="sng" dirty="0" smtClean="0"/>
              <a:t>e instalação de poços artesianos as comunidades </a:t>
            </a:r>
            <a:r>
              <a:rPr lang="pt-BR" u="sng" dirty="0" smtClean="0"/>
              <a:t>rurais;</a:t>
            </a:r>
            <a:endParaRPr lang="pt-BR" u="sng" dirty="0" smtClean="0"/>
          </a:p>
          <a:p>
            <a:r>
              <a:rPr lang="pt-BR" u="sng" dirty="0" smtClean="0"/>
              <a:t>-Aquisição de caminhões tanques para abastecimento de água </a:t>
            </a:r>
            <a:r>
              <a:rPr lang="pt-BR" u="sng" dirty="0" smtClean="0"/>
              <a:t>potável;</a:t>
            </a:r>
            <a:endParaRPr lang="pt-BR" u="sng" dirty="0" smtClean="0"/>
          </a:p>
          <a:p>
            <a:r>
              <a:rPr lang="pt-BR" u="sng" dirty="0" smtClean="0"/>
              <a:t>-Ampliação do programa roça do povo/aração de </a:t>
            </a:r>
            <a:r>
              <a:rPr lang="pt-BR" u="sng" dirty="0" smtClean="0"/>
              <a:t>terra;</a:t>
            </a:r>
            <a:endParaRPr lang="pt-BR" u="sng" dirty="0" smtClean="0"/>
          </a:p>
          <a:p>
            <a:r>
              <a:rPr lang="pt-BR" u="sng" dirty="0" smtClean="0"/>
              <a:t>-Construção de banheiros na zona </a:t>
            </a:r>
            <a:r>
              <a:rPr lang="pt-BR" u="sng" dirty="0" smtClean="0"/>
              <a:t>rural;</a:t>
            </a:r>
          </a:p>
          <a:p>
            <a:r>
              <a:rPr lang="pt-BR" u="sng" dirty="0" smtClean="0"/>
              <a:t>-Construção de barragens e barreiros na zona rural;</a:t>
            </a:r>
            <a:endParaRPr lang="pt-BR" u="sng" dirty="0" smtClean="0"/>
          </a:p>
          <a:p>
            <a:r>
              <a:rPr lang="pt-BR" u="sng" dirty="0" smtClean="0"/>
              <a:t>-Aquisição de kits irrigação para </a:t>
            </a:r>
            <a:r>
              <a:rPr lang="pt-BR" u="sng" dirty="0" smtClean="0"/>
              <a:t>horticultura;</a:t>
            </a:r>
            <a:endParaRPr lang="pt-BR" u="sng" dirty="0" smtClean="0"/>
          </a:p>
          <a:p>
            <a:r>
              <a:rPr lang="pt-BR" u="sng" dirty="0" smtClean="0"/>
              <a:t>-Aquisição de trator para aração de </a:t>
            </a:r>
            <a:r>
              <a:rPr lang="pt-BR" u="sng" dirty="0" smtClean="0"/>
              <a:t>terra;</a:t>
            </a:r>
            <a:endParaRPr lang="pt-BR" u="sng" dirty="0" smtClean="0"/>
          </a:p>
          <a:p>
            <a:endParaRPr lang="pt-BR" u="sng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738664"/>
          </a:xfrm>
        </p:spPr>
        <p:txBody>
          <a:bodyPr/>
          <a:lstStyle/>
          <a:p>
            <a:pPr algn="ctr"/>
            <a:r>
              <a:rPr lang="pt-BR" sz="2400" dirty="0" smtClean="0">
                <a:solidFill>
                  <a:schemeClr val="bg1"/>
                </a:solidFill>
              </a:rPr>
              <a:t>PRIORIDADES DAS METAS DA SECRETARIA DE ADMINISTRAÇÃO E FINANÇAS </a:t>
            </a:r>
            <a:endParaRPr lang="pt-BR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0" y="762000"/>
            <a:ext cx="11963400" cy="4616648"/>
          </a:xfrm>
        </p:spPr>
        <p:txBody>
          <a:bodyPr/>
          <a:lstStyle/>
          <a:p>
            <a:pPr lvl="0"/>
            <a:r>
              <a:rPr lang="pt-BR" dirty="0" smtClean="0"/>
              <a:t>-</a:t>
            </a:r>
            <a:r>
              <a:rPr lang="pt-BR" sz="2000" dirty="0" smtClean="0"/>
              <a:t>Apoio a programas de desenvolvimento administrativo com a finalidade de dotar os recursos humanos de eficiência para atendimento à população;</a:t>
            </a:r>
          </a:p>
          <a:p>
            <a:r>
              <a:rPr lang="pt-BR" sz="2000" dirty="0" smtClean="0"/>
              <a:t>  - Viabilizar informações sobre qualquer assunto relacionado com a administração </a:t>
            </a:r>
            <a:r>
              <a:rPr lang="pt-BR" sz="2000" dirty="0" err="1" smtClean="0"/>
              <a:t>municipal,com</a:t>
            </a:r>
            <a:r>
              <a:rPr lang="pt-BR" sz="2000" dirty="0" smtClean="0"/>
              <a:t> </a:t>
            </a:r>
            <a:r>
              <a:rPr lang="pt-BR" sz="2000" dirty="0" smtClean="0"/>
              <a:t>a implantação de um sistema de atendimento à população;</a:t>
            </a:r>
          </a:p>
          <a:p>
            <a:r>
              <a:rPr lang="pt-BR" sz="2000" dirty="0" smtClean="0"/>
              <a:t>  - Implantar o sistema de informatização, tornando mais eficiente a prestação de </a:t>
            </a:r>
            <a:r>
              <a:rPr lang="pt-BR" sz="2000" dirty="0" smtClean="0"/>
              <a:t>serviços; </a:t>
            </a:r>
            <a:r>
              <a:rPr lang="pt-BR" sz="2000" dirty="0" smtClean="0"/>
              <a:t>administrativos, Sistema de armazenamento na nuvem;</a:t>
            </a:r>
          </a:p>
          <a:p>
            <a:r>
              <a:rPr lang="pt-BR" sz="2000" dirty="0" smtClean="0"/>
              <a:t> -  Modernizar, com a aquisição de móveis, máquinas e utensílios os setores de </a:t>
            </a:r>
            <a:r>
              <a:rPr lang="pt-BR" sz="2000" dirty="0" smtClean="0"/>
              <a:t>recepção, contabilidade</a:t>
            </a:r>
            <a:r>
              <a:rPr lang="pt-BR" sz="2000" dirty="0" smtClean="0"/>
              <a:t>, tesouraria,  fiscalização, tributação, convênios, prestação de contas, empenho, licitação, jurídico, administração, setor pessoal e controle interno;</a:t>
            </a:r>
          </a:p>
          <a:p>
            <a:r>
              <a:rPr lang="pt-BR" sz="2000" dirty="0" smtClean="0"/>
              <a:t> - Aquisição ou contratação de  Software especializados na Gestão tributária do município, com a abrangência em emissão de NFS-e, Alvarás,  fiscalização de ISS e georreferenciamento e modernização cadastral imobiliário;</a:t>
            </a:r>
          </a:p>
          <a:p>
            <a:r>
              <a:rPr lang="pt-BR" sz="2000" dirty="0" smtClean="0"/>
              <a:t> - Contratação de Software de manutenção do sistema da folha de pagamento, sistema online de protocolo,  publicações e gestão de processos no município;</a:t>
            </a:r>
          </a:p>
          <a:p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6887" y="1"/>
            <a:ext cx="10898225" cy="738664"/>
          </a:xfrm>
        </p:spPr>
        <p:txBody>
          <a:bodyPr/>
          <a:lstStyle/>
          <a:p>
            <a:pPr algn="ctr"/>
            <a:r>
              <a:rPr lang="pt-BR" sz="2400" dirty="0" smtClean="0">
                <a:solidFill>
                  <a:schemeClr val="bg1"/>
                </a:solidFill>
              </a:rPr>
              <a:t>PRIORIDADES DAS METAS DA SECRETARIA DE ADMINISTRAÇÃO E FINANÇAS</a:t>
            </a:r>
            <a:r>
              <a:rPr lang="pt-BR" sz="2000" dirty="0" smtClean="0">
                <a:solidFill>
                  <a:schemeClr val="bg1"/>
                </a:solidFill>
              </a:rPr>
              <a:t> </a:t>
            </a:r>
            <a:endParaRPr lang="pt-BR" sz="2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0" y="914400"/>
            <a:ext cx="12192000" cy="3939540"/>
          </a:xfrm>
        </p:spPr>
        <p:txBody>
          <a:bodyPr/>
          <a:lstStyle/>
          <a:p>
            <a:r>
              <a:rPr lang="pt-BR" sz="2000" dirty="0"/>
              <a:t>- Contratação de serviços de site de internet,  e veículos de som para divulgação e publicações da prefeitura municipal;</a:t>
            </a:r>
          </a:p>
          <a:p>
            <a:r>
              <a:rPr lang="pt-BR" sz="2000" dirty="0"/>
              <a:t>  - Contratação de imóveis a fim de atender a necessidade das secretarias e programas instituídos na Prefeitura Municipal;</a:t>
            </a:r>
          </a:p>
          <a:p>
            <a:r>
              <a:rPr lang="pt-BR" sz="2000" dirty="0"/>
              <a:t> - Garantir a emissão de documentos pessoais RG, CTPS e Carteira de reservista</a:t>
            </a:r>
            <a:r>
              <a:rPr lang="pt-BR" sz="2000" dirty="0" smtClean="0"/>
              <a:t>;</a:t>
            </a:r>
            <a:endParaRPr lang="pt-BR" sz="2000" dirty="0" smtClean="0"/>
          </a:p>
          <a:p>
            <a:pPr lvl="0"/>
            <a:r>
              <a:rPr lang="pt-BR" sz="2000" dirty="0" smtClean="0"/>
              <a:t>- </a:t>
            </a:r>
            <a:r>
              <a:rPr lang="pt-BR" sz="2000" dirty="0" smtClean="0"/>
              <a:t>Contratação de </a:t>
            </a:r>
            <a:r>
              <a:rPr lang="pt-BR" sz="2000" dirty="0" smtClean="0"/>
              <a:t>Mídias, com </a:t>
            </a:r>
            <a:r>
              <a:rPr lang="pt-BR" sz="2000" dirty="0" smtClean="0"/>
              <a:t>alcance em todo território municipal para prestação de serviços de radiodifusão, com disponibilização de espaço radiofônico para transmissão de assuntos e informativos de interesse da administração municipal </a:t>
            </a:r>
          </a:p>
          <a:p>
            <a:r>
              <a:rPr lang="pt-BR" sz="2000" dirty="0" smtClean="0"/>
              <a:t> - Aquisição de veículos para frota do município</a:t>
            </a:r>
            <a:r>
              <a:rPr lang="pt-BR" sz="2000" dirty="0" smtClean="0"/>
              <a:t>;</a:t>
            </a:r>
            <a:endParaRPr lang="pt-BR" sz="2000" dirty="0" smtClean="0"/>
          </a:p>
          <a:p>
            <a:pPr lvl="0"/>
            <a:r>
              <a:rPr lang="pt-BR" sz="2000" dirty="0" smtClean="0"/>
              <a:t> - Instalação do SIC (Sistema de Informação ao Cidadão</a:t>
            </a:r>
            <a:r>
              <a:rPr lang="pt-BR" sz="2000" dirty="0" smtClean="0"/>
              <a:t>)</a:t>
            </a:r>
            <a:endParaRPr lang="pt-BR" sz="2000" dirty="0" smtClean="0"/>
          </a:p>
          <a:p>
            <a:pPr lvl="0"/>
            <a:r>
              <a:rPr lang="pt-BR" sz="2000" dirty="0" smtClean="0"/>
              <a:t>- Aquisição ou contratação de um veiculo para auxiliar no trabalho do conselho tutelar;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3657600" y="533400"/>
            <a:ext cx="8534400" cy="6065763"/>
          </a:xfrm>
        </p:spPr>
        <p:txBody>
          <a:bodyPr/>
          <a:lstStyle/>
          <a:p>
            <a:pPr algn="ctr"/>
            <a:r>
              <a:rPr lang="pt-BR" sz="4000" dirty="0" smtClean="0">
                <a:solidFill>
                  <a:srgbClr val="D4E0C1"/>
                </a:solidFill>
                <a:uFill>
                  <a:solidFill>
                    <a:srgbClr val="D4E0C1"/>
                  </a:solidFill>
                </a:uFill>
              </a:rPr>
              <a:t>EQUIPE</a:t>
            </a:r>
            <a:r>
              <a:rPr lang="pt-BR" sz="4000" spc="-15" dirty="0" smtClean="0">
                <a:solidFill>
                  <a:srgbClr val="D4E0C1"/>
                </a:solidFill>
                <a:uFill>
                  <a:solidFill>
                    <a:srgbClr val="D4E0C1"/>
                  </a:solidFill>
                </a:uFill>
              </a:rPr>
              <a:t> </a:t>
            </a:r>
            <a:r>
              <a:rPr lang="pt-BR" sz="4000" dirty="0" smtClean="0">
                <a:solidFill>
                  <a:srgbClr val="D4E0C1"/>
                </a:solidFill>
                <a:uFill>
                  <a:solidFill>
                    <a:srgbClr val="D4E0C1"/>
                  </a:solidFill>
                </a:uFill>
              </a:rPr>
              <a:t>TÉCNICA</a:t>
            </a:r>
            <a:endParaRPr lang="pt-BR" sz="4000" dirty="0" smtClean="0"/>
          </a:p>
          <a:p>
            <a:pPr marL="728980" algn="r">
              <a:lnSpc>
                <a:spcPct val="100000"/>
              </a:lnSpc>
              <a:spcBef>
                <a:spcPts val="1315"/>
              </a:spcBef>
            </a:pPr>
            <a:r>
              <a:rPr lang="pt-BR" sz="2000" u="none" dirty="0" smtClean="0">
                <a:solidFill>
                  <a:srgbClr val="FFFFFF"/>
                </a:solidFill>
              </a:rPr>
              <a:t>JULIEMER  BARBOSA CHAVER</a:t>
            </a:r>
          </a:p>
          <a:p>
            <a:pPr marL="728980" algn="r">
              <a:lnSpc>
                <a:spcPct val="100000"/>
              </a:lnSpc>
              <a:spcBef>
                <a:spcPts val="1315"/>
              </a:spcBef>
            </a:pPr>
            <a:r>
              <a:rPr lang="pt-BR" sz="2000" u="none" dirty="0" smtClean="0">
                <a:solidFill>
                  <a:srgbClr val="FFFFFF"/>
                </a:solidFill>
              </a:rPr>
              <a:t>Contador</a:t>
            </a:r>
          </a:p>
          <a:p>
            <a:pPr marL="12700" algn="r">
              <a:lnSpc>
                <a:spcPct val="100000"/>
              </a:lnSpc>
              <a:spcBef>
                <a:spcPts val="640"/>
              </a:spcBef>
            </a:pPr>
            <a:r>
              <a:rPr lang="pt-BR" sz="2000" u="none" spc="-15" dirty="0" smtClean="0">
                <a:solidFill>
                  <a:srgbClr val="FFFFFF"/>
                </a:solidFill>
              </a:rPr>
              <a:t>         </a:t>
            </a:r>
          </a:p>
          <a:p>
            <a:pPr marL="12700" algn="r">
              <a:lnSpc>
                <a:spcPct val="100000"/>
              </a:lnSpc>
              <a:spcBef>
                <a:spcPts val="640"/>
              </a:spcBef>
            </a:pPr>
            <a:r>
              <a:rPr lang="pt-BR" sz="2000" u="none" spc="-15" dirty="0" smtClean="0">
                <a:solidFill>
                  <a:srgbClr val="FFFFFF"/>
                </a:solidFill>
              </a:rPr>
              <a:t> JOSÉ MAURICIO ALENCAR SAMPAIO</a:t>
            </a:r>
            <a:endParaRPr lang="pt-BR" sz="2000" u="none" dirty="0" smtClean="0"/>
          </a:p>
          <a:p>
            <a:pPr marL="12700" algn="r">
              <a:lnSpc>
                <a:spcPct val="100000"/>
              </a:lnSpc>
              <a:spcBef>
                <a:spcPts val="540"/>
              </a:spcBef>
            </a:pPr>
            <a:r>
              <a:rPr lang="pt-BR" sz="2000" u="none" spc="-5" dirty="0" smtClean="0">
                <a:solidFill>
                  <a:srgbClr val="FFFFFF"/>
                </a:solidFill>
              </a:rPr>
              <a:t>Controlador</a:t>
            </a:r>
          </a:p>
          <a:p>
            <a:pPr marL="12700" algn="r">
              <a:lnSpc>
                <a:spcPct val="100000"/>
              </a:lnSpc>
              <a:spcBef>
                <a:spcPts val="645"/>
              </a:spcBef>
            </a:pPr>
            <a:endParaRPr lang="pt-BR" sz="2000" u="none" spc="-5" dirty="0" smtClean="0">
              <a:solidFill>
                <a:srgbClr val="FFFFFF"/>
              </a:solidFill>
            </a:endParaRPr>
          </a:p>
          <a:p>
            <a:pPr marL="12700" algn="r">
              <a:lnSpc>
                <a:spcPct val="100000"/>
              </a:lnSpc>
              <a:spcBef>
                <a:spcPts val="645"/>
              </a:spcBef>
            </a:pPr>
            <a:r>
              <a:rPr lang="pt-BR" sz="2000" u="none" spc="-5" dirty="0" smtClean="0">
                <a:solidFill>
                  <a:srgbClr val="FFFFFF"/>
                </a:solidFill>
              </a:rPr>
              <a:t>INGRID SOUZA SIQUEIRA</a:t>
            </a:r>
            <a:endParaRPr lang="pt-BR" sz="2000" u="none" dirty="0" smtClean="0"/>
          </a:p>
          <a:p>
            <a:pPr marL="12700" algn="r">
              <a:lnSpc>
                <a:spcPct val="100000"/>
              </a:lnSpc>
              <a:spcBef>
                <a:spcPts val="540"/>
              </a:spcBef>
            </a:pPr>
            <a:r>
              <a:rPr lang="pt-BR" sz="2000" u="none" dirty="0" smtClean="0">
                <a:solidFill>
                  <a:srgbClr val="FFFFFF"/>
                </a:solidFill>
              </a:rPr>
              <a:t>Secretario </a:t>
            </a:r>
            <a:r>
              <a:rPr lang="pt-BR" sz="2000" u="none" spc="-5" dirty="0" smtClean="0">
                <a:solidFill>
                  <a:srgbClr val="FFFFFF"/>
                </a:solidFill>
              </a:rPr>
              <a:t>Mun. de Administração  e Finanças</a:t>
            </a:r>
            <a:endParaRPr lang="pt-BR" sz="2000" u="none" dirty="0" smtClean="0"/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pt-BR" sz="2000" u="none" dirty="0" smtClean="0">
                <a:solidFill>
                  <a:srgbClr val="FFFFFF"/>
                </a:solidFill>
              </a:rPr>
              <a:t> </a:t>
            </a:r>
            <a:endParaRPr lang="pt-BR" sz="2000" u="none" dirty="0" smtClean="0"/>
          </a:p>
          <a:p>
            <a:pPr algn="ctr"/>
            <a:endParaRPr lang="pt-BR" sz="2000" dirty="0" smtClean="0"/>
          </a:p>
          <a:p>
            <a:pPr algn="ctr"/>
            <a:endParaRPr lang="pt-BR" sz="2000" dirty="0" smtClean="0"/>
          </a:p>
          <a:p>
            <a:pPr algn="ctr"/>
            <a:endParaRPr lang="pt-BR" sz="4000" dirty="0" smtClean="0"/>
          </a:p>
          <a:p>
            <a:pPr algn="ctr"/>
            <a:r>
              <a:rPr lang="pt-BR" sz="4000" dirty="0" smtClean="0"/>
              <a:t>OBRIGADO PELA PARTICIPAÇÃO!</a:t>
            </a:r>
            <a:endParaRPr lang="pt-BR" sz="4000" dirty="0"/>
          </a:p>
        </p:txBody>
      </p:sp>
      <p:sp>
        <p:nvSpPr>
          <p:cNvPr id="4" name="object 9"/>
          <p:cNvSpPr>
            <a:spLocks noGrp="1"/>
          </p:cNvSpPr>
          <p:nvPr>
            <p:ph type="ctrTitle"/>
          </p:nvPr>
        </p:nvSpPr>
        <p:spPr>
          <a:xfrm>
            <a:off x="304801" y="0"/>
            <a:ext cx="31242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1980</TotalTime>
  <Words>2625</Words>
  <Application>Microsoft Office PowerPoint</Application>
  <PresentationFormat>Personalizar</PresentationFormat>
  <Paragraphs>505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Office Theme</vt:lpstr>
      <vt:lpstr>Apresentação do PowerPoint</vt:lpstr>
      <vt:lpstr>Audiência Pública</vt:lpstr>
      <vt:lpstr>O que é Planejamento</vt:lpstr>
      <vt:lpstr>Instrumentos de Planejamento  na Administração Pública</vt:lpstr>
      <vt:lpstr>Conceitos</vt:lpstr>
      <vt:lpstr>Legislação Aplicável</vt:lpstr>
      <vt:lpstr>Lei de Diretrizes Orçamentárias</vt:lpstr>
      <vt:lpstr>Lei de Diretrizes Orçamentárias</vt:lpstr>
      <vt:lpstr>O que compõe a LDO?</vt:lpstr>
      <vt:lpstr>Relação da LDO com a LRF</vt:lpstr>
      <vt:lpstr>Anexos ao Projeto da LDO</vt:lpstr>
      <vt:lpstr>ESTIMATIVA DAS RECEITAS</vt:lpstr>
      <vt:lpstr>ESTIMATIVA DAS RECEITAS</vt:lpstr>
      <vt:lpstr>FIXAÇÃO DAS DESPESAS</vt:lpstr>
      <vt:lpstr>FIXAÇÃO DAS DESESAS</vt:lpstr>
      <vt:lpstr>PRIORIDADES DAS METASDA SECRETARIA DE OBRAS</vt:lpstr>
      <vt:lpstr>PRIORIDADES DAS METAS DA SECRETARIA DE OBRAS</vt:lpstr>
      <vt:lpstr>PRIORIDADES DAS METAS DA SECRETARIA DE EDUCAÇÃO</vt:lpstr>
      <vt:lpstr>PRIORIDADES DAS METAS DA SECRETARIA DE EDUCAÇÃO</vt:lpstr>
      <vt:lpstr>PRIORIDADES DAS METAS DA SECRETARIA DE ASSISTÊNCIA SOCIAL</vt:lpstr>
      <vt:lpstr>PRIORIDADES DAS METAS DA SECRETARIA DE ASSISTÊNCIA SOCIAL</vt:lpstr>
      <vt:lpstr>SECRETARIA DE SAÚDE</vt:lpstr>
      <vt:lpstr>SECRETARIA DE SAÚDE</vt:lpstr>
      <vt:lpstr>PRIORIDADES DAS METAS DA SECRETARIA DE AGRICULTURA</vt:lpstr>
      <vt:lpstr>PRIORIDADES DAS METAS DA SECRETARIA DE ADMINISTRAÇÃO E FINANÇAS </vt:lpstr>
      <vt:lpstr>PRIORIDADES DAS METAS DA SECRETARIA DE ADMINISTRAÇÃO E FINANÇAS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Departamento jurídico</dc:title>
  <dc:creator>Moabe Alves de Sousa</dc:creator>
  <cp:lastModifiedBy>Cliente</cp:lastModifiedBy>
  <cp:revision>85</cp:revision>
  <dcterms:created xsi:type="dcterms:W3CDTF">2020-07-20T18:51:34Z</dcterms:created>
  <dcterms:modified xsi:type="dcterms:W3CDTF">2021-07-30T02:22:30Z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2020-04-14T00:00:00Z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2020-07-20T00:00:00Z</vt:filetime>
  </property>
</Properties>
</file>