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67" r:id="rId4"/>
    <p:sldId id="264" r:id="rId5"/>
    <p:sldId id="265" r:id="rId6"/>
    <p:sldId id="266" r:id="rId7"/>
    <p:sldId id="259" r:id="rId8"/>
    <p:sldId id="261" r:id="rId9"/>
    <p:sldId id="268" r:id="rId10"/>
    <p:sldId id="269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AB443-C3D5-448A-885B-EA8681543E88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15768-03C3-4F92-9BC5-5BDCFFD18D4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5768-03C3-4F92-9BC5-5BDCFFD18D4B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422976" cy="1769368"/>
          </a:xfrm>
        </p:spPr>
        <p:txBody>
          <a:bodyPr>
            <a:normAutofit/>
          </a:bodyPr>
          <a:lstStyle/>
          <a:p>
            <a:r>
              <a:rPr lang="pt-BR" dirty="0" smtClean="0"/>
              <a:t>PPA </a:t>
            </a:r>
            <a:br>
              <a:rPr lang="pt-BR" dirty="0" smtClean="0"/>
            </a:br>
            <a:r>
              <a:rPr lang="pt-BR" dirty="0" smtClean="0"/>
              <a:t>Quadriênio 2018/2021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Juntos planejamos o nosso município!</a:t>
            </a:r>
          </a:p>
          <a:p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m 4" descr="Logomarca Prefeitura de Ipubi.pn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157192"/>
            <a:ext cx="2376661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35057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3400" y="1052736"/>
            <a:ext cx="7851648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pt-BR" sz="6000" dirty="0" smtClean="0"/>
              <a:t>Metas para a Assistência Social</a:t>
            </a:r>
            <a:endParaRPr lang="pt-BR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AutoShape 2" descr="Resultado de imagem para assistência soci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7" name="Picture 3" descr="C:\Users\SME-Ipubi-PE\Pictures\assistencia_social_783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284984"/>
            <a:ext cx="5904656" cy="28083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4122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4348" y="1500174"/>
            <a:ext cx="7858180" cy="4143404"/>
          </a:xfrm>
        </p:spPr>
        <p:txBody>
          <a:bodyPr/>
          <a:lstStyle/>
          <a:p>
            <a:pPr algn="just"/>
            <a:r>
              <a:rPr lang="pt-BR" sz="4000" dirty="0" smtClean="0">
                <a:solidFill>
                  <a:schemeClr val="tx1">
                    <a:lumMod val="85000"/>
                  </a:schemeClr>
                </a:solidFill>
                <a:effectLst/>
              </a:rPr>
              <a:t>A Secretaria Municipal de Assistência Social de </a:t>
            </a:r>
            <a:r>
              <a:rPr lang="pt-BR" sz="4000" dirty="0" err="1" smtClean="0">
                <a:solidFill>
                  <a:schemeClr val="tx1">
                    <a:lumMod val="85000"/>
                  </a:schemeClr>
                </a:solidFill>
                <a:effectLst/>
              </a:rPr>
              <a:t>Ipubi</a:t>
            </a:r>
            <a:r>
              <a:rPr lang="pt-BR" sz="4000" dirty="0" smtClean="0">
                <a:solidFill>
                  <a:schemeClr val="tx1">
                    <a:lumMod val="85000"/>
                  </a:schemeClr>
                </a:solidFill>
                <a:effectLst/>
              </a:rPr>
              <a:t> tem como objetivo cumprir com o que é proposto na Política Nacional de Assistência Social com a execução das seguintes ações de Assistência Social:</a:t>
            </a:r>
            <a:br>
              <a:rPr lang="pt-BR" sz="4000" dirty="0" smtClean="0">
                <a:solidFill>
                  <a:schemeClr val="tx1">
                    <a:lumMod val="85000"/>
                  </a:schemeClr>
                </a:solidFill>
                <a:effectLst/>
              </a:rPr>
            </a:br>
            <a:endParaRPr lang="pt-BR" sz="4000" dirty="0">
              <a:solidFill>
                <a:schemeClr val="tx1">
                  <a:lumMod val="85000"/>
                </a:schemeClr>
              </a:solidFill>
              <a:effectLst/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 flipV="1">
            <a:off x="4214810" y="4214376"/>
            <a:ext cx="4087942" cy="643384"/>
          </a:xfrm>
        </p:spPr>
        <p:txBody>
          <a:bodyPr/>
          <a:lstStyle/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39552" y="764704"/>
            <a:ext cx="8208912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/>
            <a:r>
              <a:rPr lang="pt-BR" sz="2400" dirty="0" smtClean="0">
                <a:latin typeface="+mj-lt"/>
              </a:rPr>
              <a:t>1. Doação de cesta básica às famílias carentes, devidamente cadastradas e acompanhadas pelo CRAS ou outra entidade de Assistência;</a:t>
            </a:r>
          </a:p>
          <a:p>
            <a:pPr lvl="0" algn="just"/>
            <a:endParaRPr lang="pt-BR" sz="2400" dirty="0" smtClean="0">
              <a:latin typeface="+mj-lt"/>
            </a:endParaRPr>
          </a:p>
          <a:p>
            <a:pPr lvl="0" algn="just"/>
            <a:r>
              <a:rPr lang="pt-BR" sz="2400" dirty="0" smtClean="0">
                <a:latin typeface="+mj-lt"/>
              </a:rPr>
              <a:t>2. Doação de alimentação especial para pessoas com necessidades especiais;</a:t>
            </a:r>
          </a:p>
          <a:p>
            <a:pPr lvl="0" algn="just"/>
            <a:endParaRPr lang="pt-BR" sz="2400" dirty="0" smtClean="0">
              <a:latin typeface="+mj-lt"/>
            </a:endParaRPr>
          </a:p>
          <a:p>
            <a:pPr lvl="0" algn="just"/>
            <a:r>
              <a:rPr lang="pt-BR" sz="2400" dirty="0" smtClean="0">
                <a:latin typeface="+mj-lt"/>
              </a:rPr>
              <a:t>3. Doação de urnas funerárias, bem como translado para outros municípios;</a:t>
            </a:r>
          </a:p>
          <a:p>
            <a:pPr lvl="0" algn="just"/>
            <a:endParaRPr lang="pt-BR" sz="2400" dirty="0" smtClean="0">
              <a:latin typeface="+mj-lt"/>
            </a:endParaRPr>
          </a:p>
          <a:p>
            <a:pPr lvl="0" algn="just"/>
            <a:r>
              <a:rPr lang="pt-BR" sz="2400" dirty="0" smtClean="0">
                <a:latin typeface="+mj-lt"/>
              </a:rPr>
              <a:t>4. Auxílio natalidade, com doação de enxoval para recém nascidos;</a:t>
            </a:r>
          </a:p>
          <a:p>
            <a:pPr marL="342900" lvl="0" indent="-342900" algn="just">
              <a:buAutoNum type="arabicPeriod"/>
            </a:pPr>
            <a:endParaRPr lang="pt-BR" sz="2400" dirty="0" smtClean="0">
              <a:latin typeface="+mj-lt"/>
            </a:endParaRPr>
          </a:p>
          <a:p>
            <a:pPr marL="342900" indent="-342900" algn="just"/>
            <a:r>
              <a:rPr lang="pt-BR" sz="2400" dirty="0" smtClean="0">
                <a:latin typeface="+mj-lt"/>
              </a:rPr>
              <a:t>5. Doação de leite especial para crianças  com necessidades especiais;</a:t>
            </a:r>
          </a:p>
          <a:p>
            <a:pPr marL="342900" lvl="0" indent="-342900" algn="just"/>
            <a:endParaRPr lang="pt-BR" sz="2400" dirty="0" smtClean="0"/>
          </a:p>
          <a:p>
            <a:pPr marL="342900" lvl="0" indent="-342900" algn="just">
              <a:buAutoNum type="arabicPeriod"/>
            </a:pPr>
            <a:endParaRPr lang="pt-BR" sz="2400" dirty="0"/>
          </a:p>
          <a:p>
            <a:pPr lvl="0" algn="just"/>
            <a:endParaRPr lang="pt-BR" sz="2400" dirty="0" smtClean="0"/>
          </a:p>
          <a:p>
            <a:pPr lvl="0" algn="just"/>
            <a:endParaRPr lang="pt-BR" sz="2400" dirty="0" smtClean="0"/>
          </a:p>
          <a:p>
            <a:pPr lvl="0" algn="just"/>
            <a:r>
              <a:rPr lang="pt-BR" sz="2400" dirty="0" smtClean="0"/>
              <a:t>6</a:t>
            </a:r>
            <a:r>
              <a:rPr lang="pt-BR" sz="2400" dirty="0"/>
              <a:t>. </a:t>
            </a:r>
          </a:p>
        </p:txBody>
      </p:sp>
    </p:spTree>
    <p:extLst>
      <p:ext uri="{BB962C8B-B14F-4D97-AF65-F5344CB8AC3E}">
        <p14:creationId xmlns="" xmlns:p14="http://schemas.microsoft.com/office/powerpoint/2010/main" val="386121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3528" y="692697"/>
            <a:ext cx="856895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pt-BR" sz="2000" dirty="0" smtClean="0"/>
          </a:p>
          <a:p>
            <a:pPr lvl="0" algn="just"/>
            <a:endParaRPr lang="pt-BR" sz="2000" dirty="0" smtClean="0"/>
          </a:p>
          <a:p>
            <a:pPr lvl="0" algn="just"/>
            <a:endParaRPr lang="pt-BR" dirty="0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428596" y="1000108"/>
            <a:ext cx="828680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6. Realização de cursos profissionalizantes para famílias de baixa renda, na sede do município e nos distritos de Serra Branca e Serrolândia;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7. Realização de visitas domiciliares às famílias carentes pelos profissionais do CRAS, CREAS e Secretaria de Assistência Social;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t-BR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8. 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Acompanhamento das famílias em descumprimento das condicionalidades do PBF, para que as mesmas não tenham seus benefícios bloqueados;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t-BR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9. 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Ampliação dos grupos da 3ª idade para os distritos de Serra Branca e Serrolândia;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444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11560" y="980728"/>
            <a:ext cx="824672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sz="2400" dirty="0" smtClean="0"/>
              <a:t>10</a:t>
            </a:r>
            <a:r>
              <a:rPr lang="pt-BR" sz="2400" dirty="0" smtClean="0">
                <a:latin typeface="+mj-lt"/>
              </a:rPr>
              <a:t>. Doação de Sopas para famílias carentes através da cozinha comunitária;</a:t>
            </a:r>
          </a:p>
          <a:p>
            <a:pPr lvl="0" algn="just"/>
            <a:endParaRPr lang="pt-BR" sz="2400" dirty="0" smtClean="0">
              <a:latin typeface="+mj-lt"/>
            </a:endParaRPr>
          </a:p>
          <a:p>
            <a:pPr lvl="0" algn="just"/>
            <a:r>
              <a:rPr lang="pt-BR" sz="2400" dirty="0" smtClean="0">
                <a:latin typeface="+mj-lt"/>
              </a:rPr>
              <a:t>11. Realização de campanhas contra o abuso e exploração de crianças e adolescentes;</a:t>
            </a:r>
          </a:p>
          <a:p>
            <a:pPr lvl="0" algn="just"/>
            <a:endParaRPr lang="pt-BR" sz="2400" dirty="0" smtClean="0">
              <a:latin typeface="+mj-lt"/>
            </a:endParaRPr>
          </a:p>
          <a:p>
            <a:pPr lvl="0" algn="just"/>
            <a:r>
              <a:rPr lang="pt-BR" sz="2400" dirty="0" smtClean="0">
                <a:latin typeface="+mj-lt"/>
              </a:rPr>
              <a:t>12. Realização de 05 campanhas de combate ao trabalho infantil por ano;</a:t>
            </a:r>
          </a:p>
          <a:p>
            <a:pPr lvl="0" algn="just"/>
            <a:endParaRPr lang="pt-BR" sz="2400" dirty="0" smtClean="0">
              <a:latin typeface="+mj-lt"/>
            </a:endParaRPr>
          </a:p>
          <a:p>
            <a:pPr lvl="0" algn="just"/>
            <a:r>
              <a:rPr lang="pt-BR" sz="2400" dirty="0" smtClean="0">
                <a:latin typeface="+mj-lt"/>
              </a:rPr>
              <a:t>13. Realização de palestras educativas através de CRAS e CREAS;</a:t>
            </a:r>
          </a:p>
          <a:p>
            <a:pPr lvl="0" algn="just"/>
            <a:endParaRPr lang="pt-BR" sz="2400" dirty="0" smtClean="0">
              <a:latin typeface="+mj-lt"/>
            </a:endParaRPr>
          </a:p>
          <a:p>
            <a:pPr lvl="0" algn="just"/>
            <a:r>
              <a:rPr lang="pt-BR" sz="2400" dirty="0" smtClean="0">
                <a:latin typeface="+mj-lt"/>
              </a:rPr>
              <a:t>14. Doação de Benefício eventual para melhorias habitacionais de famílias carentes que residem em moradias que estão em situação de risco;</a:t>
            </a:r>
          </a:p>
          <a:p>
            <a:pPr lvl="0" algn="just"/>
            <a:endParaRPr lang="pt-BR" sz="2000" dirty="0" smtClean="0"/>
          </a:p>
          <a:p>
            <a:pPr lvl="0" algn="just"/>
            <a:endParaRPr lang="pt-BR" sz="2000" dirty="0"/>
          </a:p>
        </p:txBody>
      </p:sp>
    </p:spTree>
    <p:extLst>
      <p:ext uri="{BB962C8B-B14F-4D97-AF65-F5344CB8AC3E}">
        <p14:creationId xmlns="" xmlns:p14="http://schemas.microsoft.com/office/powerpoint/2010/main" val="123419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95536" y="908720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sz="2400" dirty="0" smtClean="0"/>
              <a:t>15. </a:t>
            </a:r>
            <a:r>
              <a:rPr lang="pt-BR" sz="2400" dirty="0" smtClean="0">
                <a:latin typeface="+mj-lt"/>
              </a:rPr>
              <a:t>Auxílio financeiro para deslocamento de famílias carentes para outros municípios;</a:t>
            </a:r>
          </a:p>
          <a:p>
            <a:pPr lvl="0" algn="just"/>
            <a:endParaRPr lang="pt-BR" sz="2400" dirty="0" smtClean="0">
              <a:latin typeface="+mj-lt"/>
            </a:endParaRPr>
          </a:p>
          <a:p>
            <a:pPr lvl="0" algn="just"/>
            <a:r>
              <a:rPr lang="pt-BR" sz="2400" dirty="0" smtClean="0">
                <a:latin typeface="+mj-lt"/>
              </a:rPr>
              <a:t>16. Auxílio financeiro para transportar mudança para outros municípios; </a:t>
            </a:r>
          </a:p>
          <a:p>
            <a:pPr lvl="0" algn="just"/>
            <a:endParaRPr lang="pt-BR" sz="2400" dirty="0" smtClean="0">
              <a:latin typeface="+mj-lt"/>
            </a:endParaRPr>
          </a:p>
          <a:p>
            <a:pPr lvl="0" algn="just"/>
            <a:r>
              <a:rPr lang="pt-BR" sz="2400" dirty="0" smtClean="0">
                <a:latin typeface="+mj-lt"/>
              </a:rPr>
              <a:t>17. Manutenção do Serviço de Convivência e Fortalecimento de Vínculos;</a:t>
            </a:r>
          </a:p>
          <a:p>
            <a:pPr lvl="0" algn="just"/>
            <a:endParaRPr lang="pt-BR" sz="2400" dirty="0" smtClean="0">
              <a:latin typeface="+mj-lt"/>
            </a:endParaRPr>
          </a:p>
          <a:p>
            <a:pPr lvl="0" algn="just"/>
            <a:r>
              <a:rPr lang="pt-BR" sz="2400" dirty="0" smtClean="0">
                <a:latin typeface="+mj-lt"/>
              </a:rPr>
              <a:t>18. Visitas para elaboração de Parecer Social às famílias do CADUNICO e Bolsa Família;</a:t>
            </a:r>
          </a:p>
          <a:p>
            <a:pPr lvl="0" algn="just"/>
            <a:endParaRPr lang="pt-BR" sz="2400" dirty="0" smtClean="0">
              <a:latin typeface="+mj-lt"/>
            </a:endParaRPr>
          </a:p>
          <a:p>
            <a:pPr algn="just"/>
            <a:r>
              <a:rPr lang="pt-BR" sz="2400" dirty="0" smtClean="0">
                <a:latin typeface="+mj-lt"/>
              </a:rPr>
              <a:t>19. Acompanhamento das Famílias Beneficiárias do BPC X CADUNICO;</a:t>
            </a:r>
          </a:p>
          <a:p>
            <a:pPr lvl="0" algn="just"/>
            <a:endParaRPr lang="pt-BR" sz="2400" dirty="0" smtClean="0"/>
          </a:p>
          <a:p>
            <a:pPr lvl="0" algn="just"/>
            <a:endParaRPr lang="pt-BR" sz="2400" dirty="0"/>
          </a:p>
        </p:txBody>
      </p:sp>
    </p:spTree>
    <p:extLst>
      <p:ext uri="{BB962C8B-B14F-4D97-AF65-F5344CB8AC3E}">
        <p14:creationId xmlns="" xmlns:p14="http://schemas.microsoft.com/office/powerpoint/2010/main" val="422034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539552" y="1052736"/>
            <a:ext cx="835292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sz="2400" dirty="0" smtClean="0"/>
              <a:t>20. </a:t>
            </a:r>
            <a:r>
              <a:rPr lang="pt-BR" sz="2400" dirty="0" smtClean="0">
                <a:latin typeface="+mj-lt"/>
              </a:rPr>
              <a:t>Manutenção do Programa Leite de todos;</a:t>
            </a:r>
          </a:p>
          <a:p>
            <a:pPr lvl="0" algn="just"/>
            <a:endParaRPr lang="pt-BR" sz="2400" dirty="0" smtClean="0">
              <a:latin typeface="+mj-lt"/>
            </a:endParaRPr>
          </a:p>
          <a:p>
            <a:pPr lvl="0" algn="just"/>
            <a:r>
              <a:rPr lang="pt-BR" sz="2400" dirty="0" smtClean="0">
                <a:latin typeface="+mj-lt"/>
              </a:rPr>
              <a:t>21. Manutenção da Cozinha comunitária;</a:t>
            </a:r>
          </a:p>
          <a:p>
            <a:pPr lvl="0" algn="just"/>
            <a:endParaRPr lang="pt-BR" sz="2400" dirty="0" smtClean="0">
              <a:latin typeface="+mj-lt"/>
            </a:endParaRPr>
          </a:p>
          <a:p>
            <a:pPr lvl="0" algn="just"/>
            <a:r>
              <a:rPr lang="pt-BR" sz="2400" dirty="0" smtClean="0">
                <a:latin typeface="+mj-lt"/>
              </a:rPr>
              <a:t>22. Compra de 03 veículos para a Secretaria de Assistência Social;</a:t>
            </a:r>
          </a:p>
          <a:p>
            <a:pPr lvl="0" algn="just"/>
            <a:endParaRPr lang="pt-BR" sz="2400" dirty="0" smtClean="0">
              <a:latin typeface="+mj-lt"/>
            </a:endParaRPr>
          </a:p>
          <a:p>
            <a:pPr marL="457200" lvl="0" indent="-457200" algn="just">
              <a:buAutoNum type="arabicPeriod" startAt="23"/>
            </a:pPr>
            <a:r>
              <a:rPr lang="pt-BR" sz="2400" dirty="0" smtClean="0">
                <a:latin typeface="+mj-lt"/>
              </a:rPr>
              <a:t>Aluguel de 05 veículos para Programas Sociais;</a:t>
            </a:r>
          </a:p>
          <a:p>
            <a:pPr marL="457200" lvl="0" indent="-457200" algn="just">
              <a:buAutoNum type="arabicPeriod" startAt="23"/>
            </a:pPr>
            <a:endParaRPr lang="pt-BR" sz="2400" dirty="0" smtClean="0">
              <a:latin typeface="+mj-lt"/>
            </a:endParaRPr>
          </a:p>
          <a:p>
            <a:pPr lvl="0" algn="just"/>
            <a:r>
              <a:rPr lang="pt-BR" sz="2400" dirty="0" smtClean="0">
                <a:latin typeface="+mj-lt"/>
              </a:rPr>
              <a:t>24. Manutenção do Programa Compra Direta e PAA;</a:t>
            </a:r>
          </a:p>
          <a:p>
            <a:pPr lvl="0" algn="just"/>
            <a:endParaRPr lang="pt-BR" sz="2400" dirty="0" smtClean="0">
              <a:latin typeface="+mj-lt"/>
            </a:endParaRPr>
          </a:p>
          <a:p>
            <a:pPr marL="457200" lvl="0" indent="-457200" algn="just">
              <a:buAutoNum type="arabicPeriod" startAt="25"/>
            </a:pPr>
            <a:r>
              <a:rPr lang="pt-BR" sz="2400" dirty="0" smtClean="0">
                <a:latin typeface="+mj-lt"/>
              </a:rPr>
              <a:t>Manutenção da Casa </a:t>
            </a:r>
            <a:r>
              <a:rPr lang="pt-BR" sz="2400" dirty="0" smtClean="0">
                <a:latin typeface="+mj-lt"/>
              </a:rPr>
              <a:t>da Juventude;</a:t>
            </a:r>
            <a:endParaRPr lang="pt-BR" sz="2400" dirty="0" smtClean="0">
              <a:latin typeface="+mj-lt"/>
            </a:endParaRPr>
          </a:p>
          <a:p>
            <a:pPr marL="457200" lvl="0" indent="-457200" algn="just">
              <a:buAutoNum type="arabicPeriod" startAt="25"/>
            </a:pPr>
            <a:endParaRPr lang="pt-BR" sz="2400" dirty="0" smtClean="0">
              <a:latin typeface="+mj-lt"/>
            </a:endParaRPr>
          </a:p>
          <a:p>
            <a:pPr lvl="0" algn="just"/>
            <a:r>
              <a:rPr lang="pt-BR" sz="2400" dirty="0" smtClean="0">
                <a:latin typeface="+mj-lt"/>
              </a:rPr>
              <a:t>26. Ampliação e Reforma da Cozinha Comunitária;</a:t>
            </a:r>
          </a:p>
          <a:p>
            <a:pPr lvl="0" algn="just"/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40223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428596" y="969944"/>
            <a:ext cx="828680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27. Construção de 03 Unidades de Atendimento de Programas Sociais, CRAS, CREAS, SCFV;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28.</a:t>
            </a:r>
            <a:r>
              <a:rPr lang="pt-BR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Doação de 2ª via de Registro Civil e certidão de casamento às famílias carentes;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29. Aquisição de equipamentos de informática;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t-BR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30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pt-BR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Aquisição de equipamentos mobiliários para secretaria e programas sociais;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31.</a:t>
            </a:r>
            <a:r>
              <a:rPr kumimoji="0" lang="pt-B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Capacitação para os trabalhadores do SUAS;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071538" y="1214422"/>
            <a:ext cx="742955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32. Contratação de Assistência Técnica em Informática;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33.</a:t>
            </a:r>
            <a:r>
              <a:rPr kumimoji="0" lang="pt-B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Contratação de Provedor de Internet;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34. Aquisição de material de expediente para secretaria e Programas;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35. Compra de gêneros alimentícios para programas sociais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114</TotalTime>
  <Words>510</Words>
  <Application>Microsoft Office PowerPoint</Application>
  <PresentationFormat>Apresentação na tela (4:3)</PresentationFormat>
  <Paragraphs>75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Fluxo</vt:lpstr>
      <vt:lpstr>PPA  Quadriênio 2018/2021</vt:lpstr>
      <vt:lpstr>Metas para a Assistência Social</vt:lpstr>
      <vt:lpstr>A Secretaria Municipal de Assistência Social de Ipubi tem como objetivo cumprir com o que é proposto na Política Nacional de Assistência Social com a execução das seguintes ações de Assistência Social: 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SME-Ipubi-PE</dc:creator>
  <cp:lastModifiedBy>Família</cp:lastModifiedBy>
  <cp:revision>14</cp:revision>
  <dcterms:created xsi:type="dcterms:W3CDTF">2017-09-08T19:22:32Z</dcterms:created>
  <dcterms:modified xsi:type="dcterms:W3CDTF">2017-09-28T03:22:37Z</dcterms:modified>
</cp:coreProperties>
</file>