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6" r:id="rId6"/>
    <p:sldId id="259" r:id="rId7"/>
    <p:sldId id="261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AF877B-A1C8-429E-B6F8-01F5ADB50242}" type="datetimeFigureOut">
              <a:rPr lang="pt-BR" smtClean="0"/>
              <a:t>11/09/2017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4F8DB6-14F4-48C2-8712-8A0FB8570910}" type="slidenum">
              <a:rPr lang="pt-BR" smtClean="0"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422976" cy="1769368"/>
          </a:xfrm>
        </p:spPr>
        <p:txBody>
          <a:bodyPr>
            <a:normAutofit/>
          </a:bodyPr>
          <a:lstStyle/>
          <a:p>
            <a:r>
              <a:rPr lang="pt-BR" dirty="0" smtClean="0"/>
              <a:t>PPA </a:t>
            </a:r>
            <a:br>
              <a:rPr lang="pt-BR" dirty="0" smtClean="0"/>
            </a:br>
            <a:r>
              <a:rPr lang="pt-BR" dirty="0" smtClean="0"/>
              <a:t>Quadriênio 2018/2021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Juntos planejamos o nosso município!</a:t>
            </a:r>
          </a:p>
          <a:p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 descr="Logomarca Prefeitura de Ipubi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157192"/>
            <a:ext cx="237666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057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124744"/>
            <a:ext cx="7851648" cy="1296144"/>
          </a:xfrm>
        </p:spPr>
        <p:txBody>
          <a:bodyPr>
            <a:normAutofit/>
          </a:bodyPr>
          <a:lstStyle/>
          <a:p>
            <a:pPr algn="ctr"/>
            <a:r>
              <a:rPr lang="pt-BR" sz="6000" dirty="0" smtClean="0"/>
              <a:t>Metas para a Educação</a:t>
            </a:r>
            <a:endParaRPr lang="pt-BR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 descr="C:\Users\SME-Ipubi-PE\Pictures\6c4442aeade7d4c0e386d1cfe8dcb1d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96952"/>
            <a:ext cx="4176464" cy="324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2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764704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AutoNum type="arabicPeriod"/>
            </a:pPr>
            <a:r>
              <a:rPr lang="pt-BR" sz="2400" dirty="0" smtClean="0"/>
              <a:t>Construir </a:t>
            </a:r>
            <a:r>
              <a:rPr lang="pt-BR" sz="2400" dirty="0"/>
              <a:t>5 (cinco) escolas da educação básica; </a:t>
            </a:r>
            <a:endParaRPr lang="pt-BR" sz="2400" dirty="0" smtClean="0"/>
          </a:p>
          <a:p>
            <a:pPr marL="342900" lvl="0" indent="-342900" algn="just">
              <a:buAutoNum type="arabicPeriod"/>
            </a:pPr>
            <a:endParaRPr lang="pt-BR" sz="2400" dirty="0"/>
          </a:p>
          <a:p>
            <a:pPr lvl="0" algn="just"/>
            <a:r>
              <a:rPr lang="pt-BR" sz="2400" dirty="0"/>
              <a:t>2. Garantir recursos para reforma de 15 (quinze) escolas da educação básica; </a:t>
            </a:r>
            <a:endParaRPr lang="pt-BR" sz="2400" dirty="0" smtClean="0"/>
          </a:p>
          <a:p>
            <a:pPr lvl="0" algn="just"/>
            <a:endParaRPr lang="pt-BR" sz="2400" dirty="0"/>
          </a:p>
          <a:p>
            <a:pPr lvl="0" algn="just"/>
            <a:r>
              <a:rPr lang="pt-BR" sz="2400" dirty="0"/>
              <a:t>3. Ampliar 10 (dez) escolas da educação básica; </a:t>
            </a:r>
            <a:endParaRPr lang="pt-BR" sz="2400" dirty="0" smtClean="0"/>
          </a:p>
          <a:p>
            <a:pPr lvl="0" algn="just"/>
            <a:endParaRPr lang="pt-BR" sz="2400" dirty="0"/>
          </a:p>
          <a:p>
            <a:pPr lvl="0" algn="just"/>
            <a:r>
              <a:rPr lang="pt-BR" sz="2400" dirty="0"/>
              <a:t>4. Regulamentar 100%  escolas da educação básica; </a:t>
            </a:r>
            <a:endParaRPr lang="pt-BR" sz="2400" dirty="0" smtClean="0"/>
          </a:p>
          <a:p>
            <a:pPr lvl="0" algn="just"/>
            <a:endParaRPr lang="pt-BR" sz="2400" dirty="0"/>
          </a:p>
          <a:p>
            <a:pPr lvl="0" algn="just"/>
            <a:r>
              <a:rPr lang="pt-BR" sz="2400" dirty="0"/>
              <a:t>5. Garantir mobiliário, equipamentos, brinquedos pedagógicos, jogos educativos e outros materiais pedagógicos, acessíveis a 100% escolas da educação básica</a:t>
            </a:r>
            <a:r>
              <a:rPr lang="pt-BR" sz="2400" dirty="0" smtClean="0"/>
              <a:t>;</a:t>
            </a:r>
          </a:p>
          <a:p>
            <a:pPr lvl="0" algn="just"/>
            <a:endParaRPr lang="pt-BR" sz="2400" dirty="0"/>
          </a:p>
          <a:p>
            <a:pPr lvl="0" algn="just"/>
            <a:r>
              <a:rPr lang="pt-BR" sz="2400" dirty="0"/>
              <a:t>6. Possibilitar  formação continuada para 100 % dos professores da Rede Municipal de Ensino;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8612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692697"/>
            <a:ext cx="856895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pt-BR" sz="2000" dirty="0" smtClean="0"/>
          </a:p>
          <a:p>
            <a:pPr lvl="0" algn="just"/>
            <a:r>
              <a:rPr lang="pt-BR" sz="2000" dirty="0" smtClean="0"/>
              <a:t>7</a:t>
            </a:r>
            <a:r>
              <a:rPr lang="pt-BR" sz="2000" dirty="0"/>
              <a:t>. Fomentar ações para o atendimento educacional especializado garantindo a devida acessibilidade dos alunos na Rede Municipal em  3 (três) Unidades Escolares do </a:t>
            </a:r>
            <a:r>
              <a:rPr lang="pt-BR" sz="2000" dirty="0" err="1"/>
              <a:t>do</a:t>
            </a:r>
            <a:r>
              <a:rPr lang="pt-BR" sz="2000" dirty="0"/>
              <a:t> município 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 smtClean="0"/>
          </a:p>
          <a:p>
            <a:pPr lvl="0" algn="just"/>
            <a:r>
              <a:rPr lang="pt-BR" sz="2000" dirty="0"/>
              <a:t>8. Monitorar o acompanhamento, acesso, permanência e aproveitamento escolar para melhoria institucional em 100% das Unidades Escolares;</a:t>
            </a:r>
          </a:p>
          <a:p>
            <a:pPr lvl="0" algn="just"/>
            <a:r>
              <a:rPr lang="pt-BR" sz="2000" dirty="0"/>
              <a:t>9. Melhorar e modernizar as gestões educacionais para 100% das escolas municipais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10. Fomentar a qualidade das práticas pedagógicas em 100% das Unidades escolares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11. Oportunizar educação integral aos alunos em  2 (duas) Unidades Escolares da Rede Municipal de Ensino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12. Destinar recursos para construção e montagem de 10 (dez) bibliotecas nas Unidades Escolares;</a:t>
            </a:r>
          </a:p>
          <a:p>
            <a:pPr lvl="0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444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560" y="980728"/>
            <a:ext cx="79928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000" dirty="0"/>
              <a:t>13. Destinar recursos para construção de 10 (dez)  laboratórios nas unidades escolares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14. Destinar recursos para construção e manutenção de 02 ( duas) bibliotecas públicas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 smtClean="0"/>
          </a:p>
          <a:p>
            <a:pPr lvl="0" algn="just"/>
            <a:r>
              <a:rPr lang="pt-BR" sz="2000" dirty="0"/>
              <a:t>15. Garantir o transporte e merenda escolar a 100% estudantes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16. Oferecer 01 (um) curso de preparação ao ENEM e Universidades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17. Assegurar recursos para atendimento ao PCCR garantindo o enquadramento de 100% dos professores por tempo e titulação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18. Garantir recursos para apoio 100% dos  órgãos colegiados;</a:t>
            </a:r>
          </a:p>
          <a:p>
            <a:pPr lvl="0" algn="just"/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23419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5536" y="908720"/>
            <a:ext cx="8352928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000" dirty="0"/>
              <a:t>19. Destinar anualmente  10 (dez)  bolsas de estudo aos estudantes de baixa renda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20. Adquirir 04 (quatro) veículos de apoio às atividades da SMEI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21. Implementar anualmente programas culturais e desportivos no município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 smtClean="0"/>
          </a:p>
          <a:p>
            <a:pPr lvl="0" algn="just"/>
            <a:r>
              <a:rPr lang="pt-BR" sz="2000" dirty="0"/>
              <a:t>22. Implementar programas para criação e apoio a 01 (uma) banda filarmônica, 03(três) bandas marciais e 03 (três) bandas de fanfarra 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23. Promover, realizar e/ou patrocinar anualmente atividades desportivas e/ou atletas; festividades cívicas, tradicionais, religiosas, folclóricas e outros eventos de difusão cultural</a:t>
            </a:r>
            <a:r>
              <a:rPr lang="pt-BR" sz="2000" dirty="0" smtClean="0"/>
              <a:t>;</a:t>
            </a:r>
          </a:p>
          <a:p>
            <a:pPr lvl="0" algn="just"/>
            <a:endParaRPr lang="pt-BR" sz="2000" dirty="0"/>
          </a:p>
          <a:p>
            <a:pPr lvl="0" algn="just"/>
            <a:r>
              <a:rPr lang="pt-BR" sz="2000" dirty="0"/>
              <a:t>24. Conceder anualmente subvenções a associações sem fins lucrativos para execução de programas culturais;</a:t>
            </a:r>
          </a:p>
          <a:p>
            <a:pPr lvl="0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03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39552" y="1052736"/>
            <a:ext cx="83529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400" dirty="0"/>
              <a:t>25. Destinar recursos para construção de 04 (quatro) quadras de esportes</a:t>
            </a:r>
            <a:r>
              <a:rPr lang="pt-BR" sz="2400" dirty="0" smtClean="0"/>
              <a:t>;</a:t>
            </a:r>
          </a:p>
          <a:p>
            <a:pPr lvl="0" algn="just"/>
            <a:endParaRPr lang="pt-BR" sz="2400" dirty="0"/>
          </a:p>
          <a:p>
            <a:pPr lvl="0" algn="just"/>
            <a:r>
              <a:rPr lang="pt-BR" sz="2400" dirty="0"/>
              <a:t>26. Garantir recursos para recuperação de 03 (três) quadras de esportes e 03 (três) campos de futebol</a:t>
            </a:r>
            <a:r>
              <a:rPr lang="pt-BR" sz="2400" dirty="0" smtClean="0"/>
              <a:t>;</a:t>
            </a:r>
          </a:p>
          <a:p>
            <a:pPr lvl="0" algn="just"/>
            <a:endParaRPr lang="pt-BR" sz="2400" dirty="0"/>
          </a:p>
          <a:p>
            <a:pPr lvl="0" algn="just"/>
            <a:r>
              <a:rPr lang="pt-BR" sz="2400" dirty="0"/>
              <a:t>27. Destinar recursos para construção de 01 (uma) mine arena de atletismo</a:t>
            </a:r>
            <a:r>
              <a:rPr lang="pt-BR" sz="2400" dirty="0" smtClean="0"/>
              <a:t>;</a:t>
            </a:r>
          </a:p>
          <a:p>
            <a:pPr lvl="0" algn="just"/>
            <a:endParaRPr lang="pt-BR" sz="2400" dirty="0" smtClean="0"/>
          </a:p>
          <a:p>
            <a:pPr lvl="0" algn="just"/>
            <a:r>
              <a:rPr lang="pt-BR" sz="2400" dirty="0"/>
              <a:t>28. Garantir anualmente recursos para a realização de atividades </a:t>
            </a:r>
            <a:r>
              <a:rPr lang="pt-BR" sz="2400" dirty="0" err="1"/>
              <a:t>sócio-culturais</a:t>
            </a:r>
            <a:r>
              <a:rPr lang="pt-BR" sz="2400" dirty="0"/>
              <a:t> para a juventude</a:t>
            </a:r>
            <a:r>
              <a:rPr lang="pt-BR" sz="2400" dirty="0" smtClean="0"/>
              <a:t>;</a:t>
            </a:r>
          </a:p>
          <a:p>
            <a:pPr lvl="0" algn="just"/>
            <a:endParaRPr lang="pt-BR" sz="2400" dirty="0"/>
          </a:p>
          <a:p>
            <a:pPr lvl="0" algn="just"/>
            <a:r>
              <a:rPr lang="pt-BR" sz="2400" dirty="0"/>
              <a:t>29. Destinar anualmente recursos para apoio aos projetos pedagógicos desenvolvidos nas unidades escolares.</a:t>
            </a:r>
          </a:p>
          <a:p>
            <a:pPr algn="just"/>
            <a:r>
              <a:rPr lang="pt-BR" sz="2400" dirty="0"/>
              <a:t> </a:t>
            </a:r>
          </a:p>
          <a:p>
            <a:pPr lvl="0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23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</TotalTime>
  <Words>513</Words>
  <Application>Microsoft Office PowerPoint</Application>
  <PresentationFormat>Apresentação na tela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Fluxo</vt:lpstr>
      <vt:lpstr>PPA  Quadriênio 2018/2021</vt:lpstr>
      <vt:lpstr>Metas para a Educação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SME-Ipubi-PE</dc:creator>
  <cp:lastModifiedBy>SME-Ipubi-PE</cp:lastModifiedBy>
  <cp:revision>7</cp:revision>
  <dcterms:created xsi:type="dcterms:W3CDTF">2017-09-08T19:22:32Z</dcterms:created>
  <dcterms:modified xsi:type="dcterms:W3CDTF">2017-09-11T12:10:40Z</dcterms:modified>
</cp:coreProperties>
</file>