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4" r:id="rId5"/>
    <p:sldId id="268" r:id="rId6"/>
    <p:sldId id="265" r:id="rId7"/>
    <p:sldId id="269" r:id="rId8"/>
    <p:sldId id="266" r:id="rId9"/>
    <p:sldId id="259" r:id="rId10"/>
    <p:sldId id="270" r:id="rId11"/>
    <p:sldId id="261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422976" cy="1769368"/>
          </a:xfrm>
        </p:spPr>
        <p:txBody>
          <a:bodyPr>
            <a:normAutofit/>
          </a:bodyPr>
          <a:lstStyle/>
          <a:p>
            <a:r>
              <a:rPr lang="pt-BR" dirty="0" smtClean="0"/>
              <a:t>PPA </a:t>
            </a:r>
            <a:br>
              <a:rPr lang="pt-BR" dirty="0" smtClean="0"/>
            </a:br>
            <a:r>
              <a:rPr lang="pt-BR" dirty="0" smtClean="0"/>
              <a:t>Quadriênio 2018/2021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Juntos planejamos o nosso município!</a:t>
            </a:r>
          </a:p>
          <a:p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Logomarca Prefeitura de Ipubi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37666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350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124744"/>
            <a:ext cx="7851648" cy="1296144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/>
              <a:t>Metas para a Saúde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Resultado de imagem para saú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40968"/>
            <a:ext cx="5832648" cy="2664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12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00034" y="2143116"/>
            <a:ext cx="7802718" cy="307183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200" b="1" dirty="0" smtClean="0"/>
              <a:t>PROGRAMA:</a:t>
            </a:r>
            <a:r>
              <a:rPr lang="pt-BR" sz="3200" dirty="0" smtClean="0"/>
              <a:t> </a:t>
            </a:r>
            <a:r>
              <a:rPr lang="pt-BR" sz="3200" b="1" dirty="0" smtClean="0"/>
              <a:t>Atenção Primária à Saúde 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b="1" dirty="0" smtClean="0"/>
              <a:t>OBJETIVO: </a:t>
            </a:r>
            <a:r>
              <a:rPr lang="pt-BR" sz="3200" dirty="0" smtClean="0"/>
              <a:t>	Prover e garantir a assistência básica de saúde com qualidade e equidade de forma oportuna e humanizada ao cidadão.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AutoNum type="arabicPeriod"/>
            </a:pPr>
            <a:endParaRPr lang="pt-BR" sz="24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85720" y="1071549"/>
          <a:ext cx="8501122" cy="5455238"/>
        </p:xfrm>
        <a:graphic>
          <a:graphicData uri="http://schemas.openxmlformats.org/drawingml/2006/table">
            <a:tbl>
              <a:tblPr/>
              <a:tblGrid>
                <a:gridCol w="4645436"/>
                <a:gridCol w="2256598"/>
                <a:gridCol w="1599088"/>
              </a:tblGrid>
              <a:tr h="510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Arial"/>
                          <a:ea typeface="Calibri"/>
                          <a:cs typeface="Times New Roman"/>
                        </a:rPr>
                        <a:t>AÇÃO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Arial"/>
                          <a:ea typeface="Calibri"/>
                          <a:cs typeface="Times New Roman"/>
                        </a:rPr>
                        <a:t>UNIDADE DE MEDIDA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latin typeface="Arial"/>
                          <a:ea typeface="Calibri"/>
                          <a:cs typeface="Times New Roman"/>
                        </a:rPr>
                        <a:t>META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4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Promoção das Ações Básicas de Saúde de acordo com as linhas de cuidado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Construção de Unidades de Saúde da Família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05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Implantação de Equipes de Saúde da Família (ESF)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02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Implantação de Academias da Saúde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03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Implantação de Equipes de Saúde Bucal (ESB)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02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Estruturação e informatização da rede de atenção básica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Recuperação de Unidades Básicas de Saúde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20,00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Manutenção de Unidades Básicas de Saúde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Aquisição de veículos para Equipes de Saúde da Família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Arial"/>
                          <a:ea typeface="Calibri"/>
                          <a:cs typeface="Times New Roman"/>
                        </a:rPr>
                        <a:t>02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6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7158" y="2357430"/>
            <a:ext cx="7945594" cy="1856946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pt-BR" sz="14400" b="1" dirty="0" smtClean="0"/>
              <a:t>PROGRAMA:</a:t>
            </a:r>
            <a:r>
              <a:rPr lang="pt-BR" sz="14400" dirty="0" smtClean="0"/>
              <a:t> </a:t>
            </a:r>
            <a:r>
              <a:rPr lang="pt-BR" sz="14400" b="1" dirty="0" smtClean="0"/>
              <a:t>Suporte Profilático</a:t>
            </a:r>
          </a:p>
          <a:p>
            <a:pPr algn="just"/>
            <a:endParaRPr lang="pt-BR" sz="14400" dirty="0" smtClean="0"/>
          </a:p>
          <a:p>
            <a:pPr algn="just"/>
            <a:r>
              <a:rPr lang="pt-BR" sz="14400" b="1" dirty="0" smtClean="0"/>
              <a:t>OBJETIVO: </a:t>
            </a:r>
            <a:r>
              <a:rPr lang="pt-BR" sz="14400" dirty="0" smtClean="0"/>
              <a:t>Garantir a aquisição de medicamentos da assistência farmacêutica básica ao cidadão.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692697"/>
            <a:ext cx="856895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lvl="0" algn="just"/>
            <a:endParaRPr lang="pt-BR" sz="2000" dirty="0" smtClean="0"/>
          </a:p>
          <a:p>
            <a:pPr lvl="0" algn="just"/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928663" y="1571613"/>
          <a:ext cx="7215236" cy="4000526"/>
        </p:xfrm>
        <a:graphic>
          <a:graphicData uri="http://schemas.openxmlformats.org/drawingml/2006/table">
            <a:tbl>
              <a:tblPr/>
              <a:tblGrid>
                <a:gridCol w="3942764"/>
                <a:gridCol w="1915264"/>
                <a:gridCol w="1357208"/>
              </a:tblGrid>
              <a:tr h="1000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latin typeface="Arial"/>
                          <a:ea typeface="Calibri"/>
                          <a:cs typeface="Times New Roman"/>
                        </a:rPr>
                        <a:t>AÇÃO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latin typeface="Arial"/>
                          <a:ea typeface="Calibri"/>
                          <a:cs typeface="Times New Roman"/>
                        </a:rPr>
                        <a:t>UNIDADE DE MEDIDA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>
                          <a:latin typeface="Arial"/>
                          <a:ea typeface="Calibri"/>
                          <a:cs typeface="Times New Roman"/>
                        </a:rPr>
                        <a:t>META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Aquisição de medicamentos conforme Programa de Assistência Farmacêutica Básica 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Aquisição de Provedor de Internet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944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00034" y="2071678"/>
            <a:ext cx="7802718" cy="2142698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pt-BR" sz="12800" b="1" dirty="0" smtClean="0"/>
              <a:t>PROGRAMA:</a:t>
            </a:r>
            <a:r>
              <a:rPr lang="pt-BR" sz="12800" dirty="0" smtClean="0"/>
              <a:t> </a:t>
            </a:r>
            <a:r>
              <a:rPr lang="pt-BR" sz="12800" b="1" dirty="0" smtClean="0"/>
              <a:t>Média e Alta Complexidade</a:t>
            </a:r>
          </a:p>
          <a:p>
            <a:pPr algn="just"/>
            <a:endParaRPr lang="pt-BR" sz="12800" dirty="0" smtClean="0"/>
          </a:p>
          <a:p>
            <a:pPr algn="just"/>
            <a:r>
              <a:rPr lang="pt-BR" sz="12800" b="1" dirty="0" smtClean="0"/>
              <a:t>OBJETIVO: </a:t>
            </a:r>
            <a:r>
              <a:rPr lang="pt-BR" sz="12800" dirty="0" smtClean="0"/>
              <a:t>	Garantir acesso da população à média e alta complexidade, com foco na expansão e fortalecimento das redes de atenção à saúde.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85786" y="1214420"/>
          <a:ext cx="7572428" cy="5151597"/>
        </p:xfrm>
        <a:graphic>
          <a:graphicData uri="http://schemas.openxmlformats.org/drawingml/2006/table">
            <a:tbl>
              <a:tblPr/>
              <a:tblGrid>
                <a:gridCol w="4137951"/>
                <a:gridCol w="2010079"/>
                <a:gridCol w="1424398"/>
              </a:tblGrid>
              <a:tr h="8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Reforma e Ampliação do Hospital Municipal/ Unidade Mista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02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Recuperação da Academia das Cidades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01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Locação de veiculo para transporte de pacientes no Tratamento Fora do Domicilio (TFD) 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03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Aquisição de ambulâncias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03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Estruturação e informatização da rede Hospitalar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01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Implantação do Centro de Especialidades Odontológicas (CEO)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01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Promoção das Ações do Laboratório de Regional de Próteses Dentárias (LRPD)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341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14348" y="1214422"/>
          <a:ext cx="7786742" cy="4714906"/>
        </p:xfrm>
        <a:graphic>
          <a:graphicData uri="http://schemas.openxmlformats.org/drawingml/2006/table">
            <a:tbl>
              <a:tblPr/>
              <a:tblGrid>
                <a:gridCol w="4255063"/>
                <a:gridCol w="2066968"/>
                <a:gridCol w="1464711"/>
              </a:tblGrid>
              <a:tr h="628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Promoção das Ações do Centro de Apoio Psicossocial (CAPS)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Promoção de Ações do Atendimento especializado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Manutenção de Unidades de Saúde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05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Aquisição de medicamentos 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Materiais Hospitalares e Reagentes Laboratoriais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9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Pagamentos Ajuda de Custo aos Pacientes de Tratamento de Insuficiência Renal (Hemodiálise)  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Pacientes com Tratamento Fora do Domicilio (TFD)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Capacitação dos Profissionais da Rede Hospitalar 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203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7158" y="1785926"/>
            <a:ext cx="7945594" cy="242845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pt-BR" sz="12800" b="1" dirty="0" smtClean="0"/>
              <a:t>PROGRAMA:</a:t>
            </a:r>
            <a:r>
              <a:rPr lang="pt-BR" sz="12800" dirty="0" smtClean="0"/>
              <a:t> </a:t>
            </a:r>
            <a:r>
              <a:rPr lang="pt-BR" sz="12800" b="1" dirty="0" smtClean="0"/>
              <a:t>Vigilância em Saúde</a:t>
            </a:r>
          </a:p>
          <a:p>
            <a:pPr algn="just"/>
            <a:endParaRPr lang="pt-BR" sz="12800" dirty="0" smtClean="0"/>
          </a:p>
          <a:p>
            <a:pPr algn="just"/>
            <a:r>
              <a:rPr lang="pt-BR" sz="12800" b="1" dirty="0" smtClean="0"/>
              <a:t>OBJETIVO: </a:t>
            </a:r>
            <a:r>
              <a:rPr lang="pt-BR" sz="12800" dirty="0" smtClean="0"/>
              <a:t>Promover na área de Vigilância Epidemiológica, Sanitária, Ambiental e Saúde do Trabalhador, ações de prevenção e controle, fortalecendo a capacidade de resposta do sistema municipal de vigilância aos riscos, danos e agravos à saúde.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1052736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400" dirty="0" smtClean="0"/>
          </a:p>
          <a:p>
            <a:pPr lvl="0" algn="just"/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14348" y="1071545"/>
          <a:ext cx="7715304" cy="4786346"/>
        </p:xfrm>
        <a:graphic>
          <a:graphicData uri="http://schemas.openxmlformats.org/drawingml/2006/table">
            <a:tbl>
              <a:tblPr/>
              <a:tblGrid>
                <a:gridCol w="4216025"/>
                <a:gridCol w="2048005"/>
                <a:gridCol w="1451274"/>
              </a:tblGrid>
              <a:tr h="68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latin typeface="Arial"/>
                          <a:ea typeface="Calibri"/>
                          <a:cs typeface="Times New Roman"/>
                        </a:rPr>
                        <a:t>AÇÃO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latin typeface="Arial"/>
                          <a:ea typeface="Calibri"/>
                          <a:cs typeface="Times New Roman"/>
                        </a:rPr>
                        <a:t>UNIDADE DE MEDIDA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>
                          <a:latin typeface="Arial"/>
                          <a:ea typeface="Calibri"/>
                          <a:cs typeface="Times New Roman"/>
                        </a:rPr>
                        <a:t>META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Promoção das Ações de Imunização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Promoção das ações de DST/AIDS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Promoção das Ações de Vigilância Epidemiológica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100,00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7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Visita aos domicílios sob risco de incidência do Aedes aegypti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Percentual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80,00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Construção de Agentes de Combate a Endemias 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Unidade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80,00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22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</TotalTime>
  <Words>408</Words>
  <Application>Microsoft Office PowerPoint</Application>
  <PresentationFormat>Apresentação na tela (4:3)</PresentationFormat>
  <Paragraphs>118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Fluxo</vt:lpstr>
      <vt:lpstr>PPA  Quadriênio 2018/2021</vt:lpstr>
      <vt:lpstr>Metas para a Saúde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SME-Ipubi-PE</dc:creator>
  <cp:lastModifiedBy>Família</cp:lastModifiedBy>
  <cp:revision>12</cp:revision>
  <dcterms:created xsi:type="dcterms:W3CDTF">2017-09-08T19:22:32Z</dcterms:created>
  <dcterms:modified xsi:type="dcterms:W3CDTF">2017-09-28T00:00:03Z</dcterms:modified>
</cp:coreProperties>
</file>